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469" r:id="rId3"/>
    <p:sldId id="468" r:id="rId4"/>
    <p:sldId id="467" r:id="rId5"/>
    <p:sldId id="466" r:id="rId6"/>
    <p:sldId id="366" r:id="rId7"/>
    <p:sldId id="472" r:id="rId8"/>
    <p:sldId id="478" r:id="rId9"/>
    <p:sldId id="436" r:id="rId10"/>
    <p:sldId id="367" r:id="rId11"/>
    <p:sldId id="449" r:id="rId12"/>
    <p:sldId id="476" r:id="rId13"/>
    <p:sldId id="477" r:id="rId14"/>
    <p:sldId id="479" r:id="rId15"/>
    <p:sldId id="454" r:id="rId16"/>
    <p:sldId id="461" r:id="rId17"/>
    <p:sldId id="459" r:id="rId18"/>
    <p:sldId id="460" r:id="rId19"/>
    <p:sldId id="480" r:id="rId20"/>
    <p:sldId id="277" r:id="rId21"/>
    <p:sldId id="258" r:id="rId22"/>
    <p:sldId id="260" r:id="rId23"/>
    <p:sldId id="312" r:id="rId24"/>
    <p:sldId id="313" r:id="rId25"/>
    <p:sldId id="290" r:id="rId26"/>
    <p:sldId id="481" r:id="rId27"/>
    <p:sldId id="305" r:id="rId28"/>
    <p:sldId id="462" r:id="rId29"/>
    <p:sldId id="463" r:id="rId30"/>
    <p:sldId id="465" r:id="rId31"/>
    <p:sldId id="474" r:id="rId32"/>
    <p:sldId id="261" r:id="rId33"/>
    <p:sldId id="475" r:id="rId34"/>
    <p:sldId id="392" r:id="rId35"/>
    <p:sldId id="464" r:id="rId36"/>
    <p:sldId id="482" r:id="rId37"/>
    <p:sldId id="47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3533"/>
    <a:srgbClr val="774543"/>
    <a:srgbClr val="0E5255"/>
    <a:srgbClr val="14757A"/>
    <a:srgbClr val="1D989F"/>
    <a:srgbClr val="E38582"/>
    <a:srgbClr val="985855"/>
    <a:srgbClr val="0F595C"/>
    <a:srgbClr val="C1706C"/>
    <a:srgbClr val="2BC9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42"/>
    <p:restoredTop sz="80179"/>
  </p:normalViewPr>
  <p:slideViewPr>
    <p:cSldViewPr snapToGrid="0" snapToObjects="1" showGuides="1">
      <p:cViewPr>
        <p:scale>
          <a:sx n="63" d="100"/>
          <a:sy n="63" d="100"/>
        </p:scale>
        <p:origin x="1400" y="344"/>
      </p:cViewPr>
      <p:guideLst>
        <p:guide pos="3840"/>
        <p:guide orient="horz" pos="2160"/>
      </p:guideLst>
    </p:cSldViewPr>
  </p:slid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1C98D-E1C1-1E4F-8416-4AE19F623BEF}" type="datetimeFigureOut">
              <a:rPr lang="en-US" smtClean="0"/>
              <a:t>5/19/21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37350D-EFBE-9D40-A6A9-82BE16E55CE0}" type="slidenum">
              <a:rPr lang="en-US" smtClean="0"/>
              <a:t>‹#›</a:t>
            </a:fld>
            <a:endParaRPr lang="en-US"/>
          </a:p>
        </p:txBody>
      </p:sp>
    </p:spTree>
    <p:extLst>
      <p:ext uri="{BB962C8B-B14F-4D97-AF65-F5344CB8AC3E}">
        <p14:creationId xmlns:p14="http://schemas.microsoft.com/office/powerpoint/2010/main" val="3199653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Shelly Trigg and I am a research scientist at the Gloucester Marine Genomics Institute in Gloucester, MA which is home of the oldest commercial fishing port in the country. GMGI is a non-profit founded in 2013 and is focused on addressing ocean, human health, and environment challenges through research and education. </a:t>
            </a:r>
          </a:p>
          <a:p>
            <a:endParaRPr lang="en-US" dirty="0"/>
          </a:p>
          <a:p>
            <a:r>
              <a:rPr lang="en-US" dirty="0"/>
              <a:t>I am a former UW Data science postdoc and worked with Steven Roberts in the School of Aquatic and Fishery Sciences at the University of Washington. Today I’m going to be sharing a culmination of a series of laboratory experiments including some of my graduate work done at the NOAA Northwest Fishery Science Center looking at how the environment influences different animals at the molecular level.</a:t>
            </a:r>
          </a:p>
          <a:p>
            <a:endParaRPr lang="en-US" dirty="0"/>
          </a:p>
          <a:p>
            <a:r>
              <a:rPr lang="en-US" dirty="0"/>
              <a:t>I'd first like to thank the organizers, the data science alliance, and </a:t>
            </a:r>
            <a:r>
              <a:rPr lang="en-US" dirty="0" err="1"/>
              <a:t>sarah</a:t>
            </a:r>
            <a:r>
              <a:rPr lang="en-US" dirty="0"/>
              <a:t> stone at UW eScience Institute for putting this series together</a:t>
            </a:r>
          </a:p>
          <a:p>
            <a:endParaRPr lang="en-US" dirty="0"/>
          </a:p>
          <a:p>
            <a:r>
              <a:rPr lang="en-US" dirty="0"/>
              <a:t>I want to acknowledge the funding for these experiments including the NSF GRFP, NOAA OAP, WA </a:t>
            </a:r>
            <a:r>
              <a:rPr lang="en-US" dirty="0" err="1"/>
              <a:t>SeaGrant</a:t>
            </a:r>
            <a:r>
              <a:rPr lang="en-US" dirty="0"/>
              <a:t>, and USDA</a:t>
            </a:r>
          </a:p>
        </p:txBody>
      </p:sp>
      <p:sp>
        <p:nvSpPr>
          <p:cNvPr id="4" name="Slide Number Placeholder 3"/>
          <p:cNvSpPr>
            <a:spLocks noGrp="1"/>
          </p:cNvSpPr>
          <p:nvPr>
            <p:ph type="sldNum" sz="quarter" idx="5"/>
          </p:nvPr>
        </p:nvSpPr>
        <p:spPr/>
        <p:txBody>
          <a:bodyPr/>
          <a:lstStyle/>
          <a:p>
            <a:fld id="{5737350D-EFBE-9D40-A6A9-82BE16E55CE0}" type="slidenum">
              <a:rPr lang="en-US" smtClean="0"/>
              <a:t>1</a:t>
            </a:fld>
            <a:endParaRPr lang="en-US"/>
          </a:p>
        </p:txBody>
      </p:sp>
    </p:spTree>
    <p:extLst>
      <p:ext uri="{BB962C8B-B14F-4D97-AF65-F5344CB8AC3E}">
        <p14:creationId xmlns:p14="http://schemas.microsoft.com/office/powerpoint/2010/main" val="3260275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i="1" dirty="0"/>
              <a:t>Pteropods are important:</a:t>
            </a:r>
          </a:p>
          <a:p>
            <a:pPr marL="285750" indent="-285750">
              <a:buFont typeface="Arial" panose="020B0604020202020204" pitchFamily="34" charset="0"/>
              <a:buChar char="•"/>
            </a:pPr>
            <a:r>
              <a:rPr lang="en-US" dirty="0"/>
              <a:t>Food source for many fish</a:t>
            </a:r>
          </a:p>
          <a:p>
            <a:pPr marL="285750" indent="-285750">
              <a:buFont typeface="Arial" panose="020B0604020202020204" pitchFamily="34" charset="0"/>
              <a:buChar char="•"/>
            </a:pPr>
            <a:r>
              <a:rPr lang="en-US" dirty="0"/>
              <a:t>Grazers of phytoplankton</a:t>
            </a:r>
          </a:p>
          <a:p>
            <a:pPr marL="285750" indent="-285750">
              <a:buFont typeface="Arial" panose="020B0604020202020204" pitchFamily="34" charset="0"/>
              <a:buChar char="•"/>
            </a:pPr>
            <a:r>
              <a:rPr lang="en-US" dirty="0"/>
              <a:t>Shells and detritus stores carbon</a:t>
            </a:r>
          </a:p>
          <a:p>
            <a:endParaRPr lang="en-US" dirty="0"/>
          </a:p>
        </p:txBody>
      </p:sp>
      <p:sp>
        <p:nvSpPr>
          <p:cNvPr id="4" name="Slide Number Placeholder 3"/>
          <p:cNvSpPr>
            <a:spLocks noGrp="1"/>
          </p:cNvSpPr>
          <p:nvPr>
            <p:ph type="sldNum" sz="quarter" idx="5"/>
          </p:nvPr>
        </p:nvSpPr>
        <p:spPr/>
        <p:txBody>
          <a:bodyPr/>
          <a:lstStyle/>
          <a:p>
            <a:fld id="{5737350D-EFBE-9D40-A6A9-82BE16E55CE0}" type="slidenum">
              <a:rPr lang="en-US" smtClean="0"/>
              <a:t>12</a:t>
            </a:fld>
            <a:endParaRPr lang="en-US"/>
          </a:p>
        </p:txBody>
      </p:sp>
    </p:spTree>
    <p:extLst>
      <p:ext uri="{BB962C8B-B14F-4D97-AF65-F5344CB8AC3E}">
        <p14:creationId xmlns:p14="http://schemas.microsoft.com/office/powerpoint/2010/main" val="267687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O2 =&gt; adjust lipid metabolism to make membranes more permeable to O2</a:t>
            </a:r>
          </a:p>
          <a:p>
            <a:r>
              <a:rPr lang="en-US" dirty="0"/>
              <a:t>Low pH =&gt; increase sugar metabolism to fuel proton pumps for acid/base regulation</a:t>
            </a:r>
          </a:p>
        </p:txBody>
      </p:sp>
      <p:sp>
        <p:nvSpPr>
          <p:cNvPr id="4" name="Slide Number Placeholder 3"/>
          <p:cNvSpPr>
            <a:spLocks noGrp="1"/>
          </p:cNvSpPr>
          <p:nvPr>
            <p:ph type="sldNum" sz="quarter" idx="5"/>
          </p:nvPr>
        </p:nvSpPr>
        <p:spPr/>
        <p:txBody>
          <a:bodyPr/>
          <a:lstStyle/>
          <a:p>
            <a:fld id="{5737350D-EFBE-9D40-A6A9-82BE16E55CE0}" type="slidenum">
              <a:rPr lang="en-US" smtClean="0"/>
              <a:t>13</a:t>
            </a:fld>
            <a:endParaRPr lang="en-US"/>
          </a:p>
        </p:txBody>
      </p:sp>
    </p:spTree>
    <p:extLst>
      <p:ext uri="{BB962C8B-B14F-4D97-AF65-F5344CB8AC3E}">
        <p14:creationId xmlns:p14="http://schemas.microsoft.com/office/powerpoint/2010/main" val="2112973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37350D-EFBE-9D40-A6A9-82BE16E55CE0}" type="slidenum">
              <a:rPr lang="en-US" smtClean="0"/>
              <a:t>15</a:t>
            </a:fld>
            <a:endParaRPr lang="en-US"/>
          </a:p>
        </p:txBody>
      </p:sp>
    </p:spTree>
    <p:extLst>
      <p:ext uri="{BB962C8B-B14F-4D97-AF65-F5344CB8AC3E}">
        <p14:creationId xmlns:p14="http://schemas.microsoft.com/office/powerpoint/2010/main" val="42498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these are chemical marks for instance on the DNA that can alter phenotype without changing the DNA code itself. And these marks can be passed on to offspring. These marks can also be induced by environmental manipulation</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20</a:t>
            </a:fld>
            <a:endParaRPr lang="en-US"/>
          </a:p>
        </p:txBody>
      </p:sp>
    </p:spTree>
    <p:extLst>
      <p:ext uri="{BB962C8B-B14F-4D97-AF65-F5344CB8AC3E}">
        <p14:creationId xmlns:p14="http://schemas.microsoft.com/office/powerpoint/2010/main" val="1794655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your first introduction to Pacific Geoduck, these are large clams tat inhabit the Northeastern Pacific from Alaska down to </a:t>
            </a:r>
          </a:p>
          <a:p>
            <a:endParaRPr lang="en-US" dirty="0"/>
          </a:p>
          <a:p>
            <a:r>
              <a:rPr lang="en-US" dirty="0"/>
              <a:t> Geoduck are important economically being the most valuable farmed shellfish on a per acre basis brining in over 20M in annual sales in WA state alone. They are important ecologically serving as biofilters and as a prey source. And they are important culturally, having sustained tribes by providing a food and revenue source. </a:t>
            </a:r>
          </a:p>
          <a:p>
            <a:endParaRPr lang="en-US" dirty="0"/>
          </a:p>
          <a:p>
            <a:r>
              <a:rPr lang="en-US" dirty="0"/>
              <a:t>The name geoduck = Nisqually for dig deep</a:t>
            </a:r>
          </a:p>
        </p:txBody>
      </p:sp>
      <p:sp>
        <p:nvSpPr>
          <p:cNvPr id="4" name="Slide Number Placeholder 3"/>
          <p:cNvSpPr>
            <a:spLocks noGrp="1"/>
          </p:cNvSpPr>
          <p:nvPr>
            <p:ph type="sldNum" sz="quarter" idx="5"/>
          </p:nvPr>
        </p:nvSpPr>
        <p:spPr/>
        <p:txBody>
          <a:bodyPr/>
          <a:lstStyle/>
          <a:p>
            <a:fld id="{5737350D-EFBE-9D40-A6A9-82BE16E55CE0}" type="slidenum">
              <a:rPr lang="en-US" smtClean="0"/>
              <a:t>21</a:t>
            </a:fld>
            <a:endParaRPr lang="en-US"/>
          </a:p>
        </p:txBody>
      </p:sp>
    </p:spTree>
    <p:extLst>
      <p:ext uri="{BB962C8B-B14F-4D97-AF65-F5344CB8AC3E}">
        <p14:creationId xmlns:p14="http://schemas.microsoft.com/office/powerpoint/2010/main" val="785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possible molecular underpinnings of these growth phenotypes, </a:t>
            </a:r>
          </a:p>
        </p:txBody>
      </p:sp>
      <p:sp>
        <p:nvSpPr>
          <p:cNvPr id="4" name="Slide Number Placeholder 3"/>
          <p:cNvSpPr>
            <a:spLocks noGrp="1"/>
          </p:cNvSpPr>
          <p:nvPr>
            <p:ph type="sldNum" sz="quarter" idx="5"/>
          </p:nvPr>
        </p:nvSpPr>
        <p:spPr/>
        <p:txBody>
          <a:bodyPr/>
          <a:lstStyle/>
          <a:p>
            <a:fld id="{5737350D-EFBE-9D40-A6A9-82BE16E55CE0}" type="slidenum">
              <a:rPr lang="en-US" smtClean="0"/>
              <a:t>24</a:t>
            </a:fld>
            <a:endParaRPr lang="en-US"/>
          </a:p>
        </p:txBody>
      </p:sp>
    </p:spTree>
    <p:extLst>
      <p:ext uri="{BB962C8B-B14F-4D97-AF65-F5344CB8AC3E}">
        <p14:creationId xmlns:p14="http://schemas.microsoft.com/office/powerpoint/2010/main" val="3941226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c429860a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c429860a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snap shot of the DNA methylation landscape of the genome which generally shows high methylation density within genes.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8059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Cytoskeleton activity related increased growth after common garden</a:t>
            </a:r>
          </a:p>
          <a:p>
            <a:pPr lvl="1"/>
            <a:r>
              <a:rPr lang="en-US" dirty="0"/>
              <a:t>Nucleic acid binding and mitochondria associated processes related to </a:t>
            </a:r>
          </a:p>
        </p:txBody>
      </p:sp>
      <p:sp>
        <p:nvSpPr>
          <p:cNvPr id="4" name="Slide Number Placeholder 3"/>
          <p:cNvSpPr>
            <a:spLocks noGrp="1"/>
          </p:cNvSpPr>
          <p:nvPr>
            <p:ph type="sldNum" sz="quarter" idx="5"/>
          </p:nvPr>
        </p:nvSpPr>
        <p:spPr/>
        <p:txBody>
          <a:bodyPr/>
          <a:lstStyle/>
          <a:p>
            <a:fld id="{5737350D-EFBE-9D40-A6A9-82BE16E55CE0}" type="slidenum">
              <a:rPr lang="en-US" smtClean="0"/>
              <a:t>26</a:t>
            </a:fld>
            <a:endParaRPr lang="en-US"/>
          </a:p>
        </p:txBody>
      </p:sp>
    </p:spTree>
    <p:extLst>
      <p:ext uri="{BB962C8B-B14F-4D97-AF65-F5344CB8AC3E}">
        <p14:creationId xmlns:p14="http://schemas.microsoft.com/office/powerpoint/2010/main" val="1203275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Differences in methylation alter expression patterns. </a:t>
            </a:r>
          </a:p>
          <a:p>
            <a:pPr lvl="1"/>
            <a:endParaRPr lang="en-US" dirty="0"/>
          </a:p>
          <a:p>
            <a:pPr lvl="1"/>
            <a:r>
              <a:rPr lang="en-US" dirty="0"/>
              <a:t>Achieve pH resilience and growth performance through </a:t>
            </a:r>
            <a:r>
              <a:rPr lang="en-US" sz="1800" b="1" dirty="0"/>
              <a:t>altering methylation of genes involved in </a:t>
            </a:r>
            <a:r>
              <a:rPr lang="en-US" sz="1800" b="1" dirty="0" err="1"/>
              <a:t>wnt</a:t>
            </a:r>
            <a:r>
              <a:rPr lang="en-US" sz="1800" b="1" dirty="0"/>
              <a:t> signaling and related growth pathways</a:t>
            </a:r>
            <a:endParaRPr lang="en-US" b="1" dirty="0"/>
          </a:p>
        </p:txBody>
      </p:sp>
      <p:sp>
        <p:nvSpPr>
          <p:cNvPr id="4" name="Slide Number Placeholder 3"/>
          <p:cNvSpPr>
            <a:spLocks noGrp="1"/>
          </p:cNvSpPr>
          <p:nvPr>
            <p:ph type="sldNum" sz="quarter" idx="5"/>
          </p:nvPr>
        </p:nvSpPr>
        <p:spPr/>
        <p:txBody>
          <a:bodyPr/>
          <a:lstStyle/>
          <a:p>
            <a:fld id="{5737350D-EFBE-9D40-A6A9-82BE16E55CE0}" type="slidenum">
              <a:rPr lang="en-US" smtClean="0"/>
              <a:t>27</a:t>
            </a:fld>
            <a:endParaRPr lang="en-US"/>
          </a:p>
        </p:txBody>
      </p:sp>
    </p:spTree>
    <p:extLst>
      <p:ext uri="{BB962C8B-B14F-4D97-AF65-F5344CB8AC3E}">
        <p14:creationId xmlns:p14="http://schemas.microsoft.com/office/powerpoint/2010/main" val="229863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Animals show diverse molecular responses. </a:t>
            </a:r>
            <a:r>
              <a:rPr lang="en-US" b="1" dirty="0"/>
              <a:t>But are there common molecular patterns that might indicate how an animal might perform in the future?</a:t>
            </a:r>
          </a:p>
          <a:p>
            <a:endParaRPr lang="en-US" b="1" dirty="0"/>
          </a:p>
          <a:p>
            <a:endParaRPr lang="en-US" dirty="0"/>
          </a:p>
        </p:txBody>
      </p:sp>
      <p:sp>
        <p:nvSpPr>
          <p:cNvPr id="4" name="Slide Number Placeholder 3"/>
          <p:cNvSpPr>
            <a:spLocks noGrp="1"/>
          </p:cNvSpPr>
          <p:nvPr>
            <p:ph type="sldNum" sz="quarter" idx="5"/>
          </p:nvPr>
        </p:nvSpPr>
        <p:spPr/>
        <p:txBody>
          <a:bodyPr/>
          <a:lstStyle/>
          <a:p>
            <a:fld id="{5737350D-EFBE-9D40-A6A9-82BE16E55CE0}" type="slidenum">
              <a:rPr lang="en-US" smtClean="0"/>
              <a:t>32</a:t>
            </a:fld>
            <a:endParaRPr lang="en-US"/>
          </a:p>
        </p:txBody>
      </p:sp>
    </p:spTree>
    <p:extLst>
      <p:ext uri="{BB962C8B-B14F-4D97-AF65-F5344CB8AC3E}">
        <p14:creationId xmlns:p14="http://schemas.microsoft.com/office/powerpoint/2010/main" val="1837421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provide some background on environmental change and genomics technologies. I’m then going to walk you through a number of different exposure </a:t>
            </a:r>
            <a:r>
              <a:rPr lang="en-US"/>
              <a:t>experiments on </a:t>
            </a:r>
            <a:endParaRPr lang="en-US" dirty="0"/>
          </a:p>
        </p:txBody>
      </p:sp>
      <p:sp>
        <p:nvSpPr>
          <p:cNvPr id="4" name="Slide Number Placeholder 3"/>
          <p:cNvSpPr>
            <a:spLocks noGrp="1"/>
          </p:cNvSpPr>
          <p:nvPr>
            <p:ph type="sldNum" sz="quarter" idx="5"/>
          </p:nvPr>
        </p:nvSpPr>
        <p:spPr/>
        <p:txBody>
          <a:bodyPr/>
          <a:lstStyle/>
          <a:p>
            <a:fld id="{5737350D-EFBE-9D40-A6A9-82BE16E55CE0}" type="slidenum">
              <a:rPr lang="en-US" smtClean="0"/>
              <a:t>2</a:t>
            </a:fld>
            <a:endParaRPr lang="en-US"/>
          </a:p>
        </p:txBody>
      </p:sp>
    </p:spTree>
    <p:extLst>
      <p:ext uri="{BB962C8B-B14F-4D97-AF65-F5344CB8AC3E}">
        <p14:creationId xmlns:p14="http://schemas.microsoft.com/office/powerpoint/2010/main" val="287253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Biomarkers could be individual molecules or they could be pathways</a:t>
            </a:r>
          </a:p>
          <a:p>
            <a:endParaRPr lang="en-US" dirty="0"/>
          </a:p>
          <a:p>
            <a:endParaRPr lang="en-US" dirty="0"/>
          </a:p>
        </p:txBody>
      </p:sp>
      <p:sp>
        <p:nvSpPr>
          <p:cNvPr id="4" name="Slide Number Placeholder 3"/>
          <p:cNvSpPr>
            <a:spLocks noGrp="1"/>
          </p:cNvSpPr>
          <p:nvPr>
            <p:ph type="sldNum" sz="quarter" idx="5"/>
          </p:nvPr>
        </p:nvSpPr>
        <p:spPr/>
        <p:txBody>
          <a:bodyPr/>
          <a:lstStyle/>
          <a:p>
            <a:fld id="{F4A5DEAC-63CF-DB44-BAC8-8F08FAD68328}" type="slidenum">
              <a:rPr lang="en-US" smtClean="0"/>
              <a:t>34</a:t>
            </a:fld>
            <a:endParaRPr lang="en-US"/>
          </a:p>
        </p:txBody>
      </p:sp>
    </p:spTree>
    <p:extLst>
      <p:ext uri="{BB962C8B-B14F-4D97-AF65-F5344CB8AC3E}">
        <p14:creationId xmlns:p14="http://schemas.microsoft.com/office/powerpoint/2010/main" val="3742350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group of animals </a:t>
            </a:r>
          </a:p>
        </p:txBody>
      </p:sp>
      <p:sp>
        <p:nvSpPr>
          <p:cNvPr id="4" name="Slide Number Placeholder 3"/>
          <p:cNvSpPr>
            <a:spLocks noGrp="1"/>
          </p:cNvSpPr>
          <p:nvPr>
            <p:ph type="sldNum" sz="quarter" idx="5"/>
          </p:nvPr>
        </p:nvSpPr>
        <p:spPr/>
        <p:txBody>
          <a:bodyPr/>
          <a:lstStyle/>
          <a:p>
            <a:fld id="{5737350D-EFBE-9D40-A6A9-82BE16E55CE0}" type="slidenum">
              <a:rPr lang="en-US" smtClean="0"/>
              <a:t>35</a:t>
            </a:fld>
            <a:endParaRPr lang="en-US"/>
          </a:p>
        </p:txBody>
      </p:sp>
    </p:spTree>
    <p:extLst>
      <p:ext uri="{BB962C8B-B14F-4D97-AF65-F5344CB8AC3E}">
        <p14:creationId xmlns:p14="http://schemas.microsoft.com/office/powerpoint/2010/main" val="271709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becoming</a:t>
            </a:r>
            <a:r>
              <a:rPr lang="en-US" baseline="0" dirty="0"/>
              <a:t> passionate about understanding climate change and global ocean change because there is a lot of confusion over climate and ocean change impact. I want everyone to see how atmospheric carbon dioxide has been increasing over time. This is from 1958-2018. Ocean carbon dioxide is also increasing overtime and this correlates with a decrease in ocean </a:t>
            </a:r>
            <a:r>
              <a:rPr lang="en-US" baseline="0" dirty="0" err="1"/>
              <a:t>pH.</a:t>
            </a:r>
            <a:r>
              <a:rPr lang="en-US" baseline="0" dirty="0"/>
              <a:t> This is ocean acidification. Since the start of the industrial revolution in the 1850’s, global average ocean surface waters have decreased by 0.11 pH which corresponds to a 30% increase in H+ ions. Each year 25% of human caused CO2 emissions are absorbed by the ocean, which causes an increase in carbonic acid formation and a decrease in ocean </a:t>
            </a:r>
            <a:r>
              <a:rPr lang="en-US" baseline="0" dirty="0" err="1"/>
              <a:t>pH.</a:t>
            </a:r>
            <a:r>
              <a:rPr lang="en-US" baseline="0" dirty="0"/>
              <a:t>  Compound this problem, Oxygen levels co-vary with pH, and  not as much oxygen can dissolved in water which has to do with ocean warming due to increase atmospheric Co2. There are many marine species that ecosystems and our economy rely on and there is concern on how these animals will deal with these changing waters.</a:t>
            </a:r>
            <a:endParaRPr lang="en-US" dirty="0"/>
          </a:p>
        </p:txBody>
      </p:sp>
      <p:sp>
        <p:nvSpPr>
          <p:cNvPr id="4" name="Slide Number Placeholder 3"/>
          <p:cNvSpPr>
            <a:spLocks noGrp="1"/>
          </p:cNvSpPr>
          <p:nvPr>
            <p:ph type="sldNum" sz="quarter" idx="10"/>
          </p:nvPr>
        </p:nvSpPr>
        <p:spPr/>
        <p:txBody>
          <a:bodyPr/>
          <a:lstStyle/>
          <a:p>
            <a:fld id="{A3B07B43-7FCB-4940-9CAD-3D35E809CDA2}" type="slidenum">
              <a:rPr lang="en-US" smtClean="0"/>
              <a:t>3</a:t>
            </a:fld>
            <a:endParaRPr lang="en-US"/>
          </a:p>
        </p:txBody>
      </p:sp>
    </p:spTree>
    <p:extLst>
      <p:ext uri="{BB962C8B-B14F-4D97-AF65-F5344CB8AC3E}">
        <p14:creationId xmlns:p14="http://schemas.microsoft.com/office/powerpoint/2010/main" val="172947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Because animals are diverse they have diverse responses. So it would be hard to just pick one particular molecule or pathway to study across all organisms to use an indicator of performance. </a:t>
            </a:r>
          </a:p>
          <a:p>
            <a:endParaRPr lang="en-US" baseline="0" dirty="0"/>
          </a:p>
          <a:p>
            <a:r>
              <a:rPr lang="en-US" baseline="0" dirty="0"/>
              <a:t>Traditional approaches could take a long time, so how can we get a lot of information quickly to understand how different animals respond to environmental change? </a:t>
            </a:r>
          </a:p>
        </p:txBody>
      </p:sp>
      <p:sp>
        <p:nvSpPr>
          <p:cNvPr id="4" name="Slide Number Placeholder 3"/>
          <p:cNvSpPr>
            <a:spLocks noGrp="1"/>
          </p:cNvSpPr>
          <p:nvPr>
            <p:ph type="sldNum" sz="quarter" idx="10"/>
          </p:nvPr>
        </p:nvSpPr>
        <p:spPr/>
        <p:txBody>
          <a:bodyPr/>
          <a:lstStyle/>
          <a:p>
            <a:fld id="{A3B07B43-7FCB-4940-9CAD-3D35E809CDA2}" type="slidenum">
              <a:rPr lang="en-US" smtClean="0"/>
              <a:t>4</a:t>
            </a:fld>
            <a:endParaRPr lang="en-US"/>
          </a:p>
        </p:txBody>
      </p:sp>
    </p:spTree>
    <p:extLst>
      <p:ext uri="{BB962C8B-B14F-4D97-AF65-F5344CB8AC3E}">
        <p14:creationId xmlns:p14="http://schemas.microsoft.com/office/powerpoint/2010/main" val="1023028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Rather than studying one particular molecule, we can study</a:t>
            </a:r>
            <a:r>
              <a:rPr lang="en-US" baseline="0" dirty="0"/>
              <a:t> molecular systems and look how collection of molecules work together to make biological processes happen. Similar to how different car parts work together to make a car run. Cells are like cars in that they are complex systems with many working parts. Some cars perform better than others in different environments and trying to understand why comes down to understanding how the different car parts work together. If we can understand the mechanics of cells from this system-wide perspective, we could compare across species and better understand which animals might do better in different environments.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how can we get this birds eye view of networks in cells?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A3B07B43-7FCB-4940-9CAD-3D35E809CDA2}" type="slidenum">
              <a:rPr lang="en-US" smtClean="0"/>
              <a:t>5</a:t>
            </a:fld>
            <a:endParaRPr lang="en-US"/>
          </a:p>
        </p:txBody>
      </p:sp>
    </p:spTree>
    <p:extLst>
      <p:ext uri="{BB962C8B-B14F-4D97-AF65-F5344CB8AC3E}">
        <p14:creationId xmlns:p14="http://schemas.microsoft.com/office/powerpoint/2010/main" val="348527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omics technologies.</a:t>
            </a:r>
            <a:r>
              <a:rPr lang="en-US" baseline="0" dirty="0"/>
              <a:t> These allow us to see snap shots of collections of biological components, like how genomic sequencing allows us to see all the genetic material in cells. For reference, these different biological components we can look at with omics technologies can be likened to how a big meal is prepared. The genome is the big recipe for cell activity, the transcriptome is like all the orders that get shouted across the kitchen, and call for different sous chefs to come and cook. The sous chefs are like proteins, with each sous chef bringing their own unique skills, and the collection of sous chefs that are called are like the proteome. The sous chefs work together to grill steaks or make soup, just like how proteins with unique activity interact to drive different biological processes. In the end the sous chefs make a whole spread of food similar to the whole spread of metabolites (or metabolome) that get created from proteins working together.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Today I'm going to be focusing on </a:t>
            </a:r>
            <a:r>
              <a:rPr lang="en-US" baseline="0" dirty="0" err="1"/>
              <a:t>interactomes</a:t>
            </a:r>
            <a:r>
              <a:rPr lang="en-US" baseline="0" dirty="0"/>
              <a:t> and metabolomes, but I first want to show you a couple examples of how using omics to get a system-wide view can help us understand biology.</a:t>
            </a:r>
          </a:p>
          <a:p>
            <a:endParaRPr lang="en-US" baseline="0" dirty="0"/>
          </a:p>
        </p:txBody>
      </p:sp>
      <p:sp>
        <p:nvSpPr>
          <p:cNvPr id="4" name="Slide Number Placeholder 3"/>
          <p:cNvSpPr>
            <a:spLocks noGrp="1"/>
          </p:cNvSpPr>
          <p:nvPr>
            <p:ph type="sldNum" sz="quarter" idx="10"/>
          </p:nvPr>
        </p:nvSpPr>
        <p:spPr/>
        <p:txBody>
          <a:bodyPr/>
          <a:lstStyle/>
          <a:p>
            <a:fld id="{A3B07B43-7FCB-4940-9CAD-3D35E809CDA2}" type="slidenum">
              <a:rPr lang="en-US" smtClean="0"/>
              <a:t>6</a:t>
            </a:fld>
            <a:endParaRPr lang="en-US"/>
          </a:p>
        </p:txBody>
      </p:sp>
    </p:spTree>
    <p:extLst>
      <p:ext uri="{BB962C8B-B14F-4D97-AF65-F5344CB8AC3E}">
        <p14:creationId xmlns:p14="http://schemas.microsoft.com/office/powerpoint/2010/main" val="1113620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next question the OA lab wanted investigate was how does low pH and low oxygen affect later larval stage development?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address this, they collected wild-caught late larval stage crabs, transferred each into their own personal aquaria jar, and reared them on these mobile ocean acidification treatment systems. Each system flows filtered seawater and finely controls the amount of CO2 and O2 in the water. There are multiple systems so that different conditions and replicates can be set up. They selected 4 treatment groups to allow effects from each stress to be parsed out. Crabs were reared through the second juvenile stage which on average took 30 days and there were no survival or obvious developmental effects from the treatments.  So how are they coping physiologically?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3B07B43-7FCB-4940-9CAD-3D35E809CDA2}" type="slidenum">
              <a:rPr lang="en-US" smtClean="0"/>
              <a:t>9</a:t>
            </a:fld>
            <a:endParaRPr lang="en-US"/>
          </a:p>
        </p:txBody>
      </p:sp>
    </p:spTree>
    <p:extLst>
      <p:ext uri="{BB962C8B-B14F-4D97-AF65-F5344CB8AC3E}">
        <p14:creationId xmlns:p14="http://schemas.microsoft.com/office/powerpoint/2010/main" val="925499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complex slide so I’m going to walk you through it</a:t>
            </a:r>
          </a:p>
          <a:p>
            <a:r>
              <a:rPr lang="en-US" dirty="0"/>
              <a:t>Yellow = increased, blue = decreased</a:t>
            </a:r>
          </a:p>
          <a:p>
            <a:r>
              <a:rPr lang="en-US" dirty="0"/>
              <a:t>These are amino acids</a:t>
            </a:r>
          </a:p>
          <a:p>
            <a:r>
              <a:rPr lang="en-US" dirty="0"/>
              <a:t>Different shapes = different stat method, diamond = 2 methods, hex = 3 methods</a:t>
            </a:r>
          </a:p>
          <a:p>
            <a:r>
              <a:rPr lang="en-US" dirty="0"/>
              <a:t>You can see O2 affects more metabolites than pH</a:t>
            </a:r>
          </a:p>
        </p:txBody>
      </p:sp>
      <p:sp>
        <p:nvSpPr>
          <p:cNvPr id="4" name="Slide Number Placeholder 3"/>
          <p:cNvSpPr>
            <a:spLocks noGrp="1"/>
          </p:cNvSpPr>
          <p:nvPr>
            <p:ph type="sldNum" sz="quarter" idx="5"/>
          </p:nvPr>
        </p:nvSpPr>
        <p:spPr/>
        <p:txBody>
          <a:bodyPr/>
          <a:lstStyle/>
          <a:p>
            <a:fld id="{F4A5DEAC-63CF-DB44-BAC8-8F08FAD68328}" type="slidenum">
              <a:rPr lang="en-US" smtClean="0"/>
              <a:t>10</a:t>
            </a:fld>
            <a:endParaRPr lang="en-US"/>
          </a:p>
        </p:txBody>
      </p:sp>
    </p:spTree>
    <p:extLst>
      <p:ext uri="{BB962C8B-B14F-4D97-AF65-F5344CB8AC3E}">
        <p14:creationId xmlns:p14="http://schemas.microsoft.com/office/powerpoint/2010/main" val="226879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complex slide so I’m going to walk you through it</a:t>
            </a:r>
          </a:p>
          <a:p>
            <a:r>
              <a:rPr lang="en-US" dirty="0"/>
              <a:t>Yellow = increased, blue = decreased</a:t>
            </a:r>
          </a:p>
          <a:p>
            <a:r>
              <a:rPr lang="en-US" dirty="0"/>
              <a:t>These are amino acids</a:t>
            </a:r>
          </a:p>
          <a:p>
            <a:r>
              <a:rPr lang="en-US" dirty="0"/>
              <a:t>Different shapes = different stat method, diamond = 2 methods, hex = 3 methods</a:t>
            </a:r>
          </a:p>
          <a:p>
            <a:r>
              <a:rPr lang="en-US" dirty="0"/>
              <a:t>You can see O2 affects more metabolites than pH</a:t>
            </a:r>
          </a:p>
        </p:txBody>
      </p:sp>
      <p:sp>
        <p:nvSpPr>
          <p:cNvPr id="4" name="Slide Number Placeholder 3"/>
          <p:cNvSpPr>
            <a:spLocks noGrp="1"/>
          </p:cNvSpPr>
          <p:nvPr>
            <p:ph type="sldNum" sz="quarter" idx="5"/>
          </p:nvPr>
        </p:nvSpPr>
        <p:spPr/>
        <p:txBody>
          <a:bodyPr/>
          <a:lstStyle/>
          <a:p>
            <a:fld id="{F4A5DEAC-63CF-DB44-BAC8-8F08FAD68328}" type="slidenum">
              <a:rPr lang="en-US" smtClean="0"/>
              <a:t>11</a:t>
            </a:fld>
            <a:endParaRPr lang="en-US"/>
          </a:p>
        </p:txBody>
      </p:sp>
    </p:spTree>
    <p:extLst>
      <p:ext uri="{BB962C8B-B14F-4D97-AF65-F5344CB8AC3E}">
        <p14:creationId xmlns:p14="http://schemas.microsoft.com/office/powerpoint/2010/main" val="1145358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1D3E-3B74-2C48-8E65-2848C00A6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2FAAF9-2D4E-B346-9AD7-470149C68B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C0F5B8-B667-C741-A578-18FE771A171E}"/>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5" name="Footer Placeholder 4">
            <a:extLst>
              <a:ext uri="{FF2B5EF4-FFF2-40B4-BE49-F238E27FC236}">
                <a16:creationId xmlns:a16="http://schemas.microsoft.com/office/drawing/2014/main" id="{1420F92C-16BF-2941-A5DC-B0FA4807B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DB3FD-9210-BA46-B4B0-7BF8ADF8A658}"/>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841406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3C7A-7DFF-9C47-AAC6-47EF687235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8846B1-EBE6-3F4D-9A96-691186B512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AC364-786C-A747-8D9B-68F0405D1257}"/>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5" name="Footer Placeholder 4">
            <a:extLst>
              <a:ext uri="{FF2B5EF4-FFF2-40B4-BE49-F238E27FC236}">
                <a16:creationId xmlns:a16="http://schemas.microsoft.com/office/drawing/2014/main" id="{57A63C97-E802-F746-BB69-80D212EDF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E1A6C-1128-4A42-A91C-A0FC6E272D87}"/>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662468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A00801-E448-B04C-8026-BF2EA1B134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4034DA-46A2-684F-BC6E-A09D7EB848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553B5-9CE5-B54E-A591-2CB8DF6E71C7}"/>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5" name="Footer Placeholder 4">
            <a:extLst>
              <a:ext uri="{FF2B5EF4-FFF2-40B4-BE49-F238E27FC236}">
                <a16:creationId xmlns:a16="http://schemas.microsoft.com/office/drawing/2014/main" id="{411744BB-CFE3-6F43-B647-B19A1F4A6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38FD7-052A-594B-BC73-16199961ED98}"/>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618076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0"/>
        <p:cNvGrpSpPr/>
        <p:nvPr/>
      </p:nvGrpSpPr>
      <p:grpSpPr>
        <a:xfrm>
          <a:off x="0" y="0"/>
          <a:ext cx="0" cy="0"/>
          <a:chOff x="0" y="0"/>
          <a:chExt cx="0" cy="0"/>
        </a:xfrm>
      </p:grpSpPr>
      <p:sp>
        <p:nvSpPr>
          <p:cNvPr id="81" name="Google Shape;81;g7c429860ab_0_76"/>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g7c429860ab_0_76"/>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3" name="Google Shape;83;g7c429860ab_0_76"/>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22617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07B5C-6191-0940-8636-5A8C179F35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77C4A5-BF89-F64A-A5AD-87F2C399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21CE5-A5CB-A24C-82E6-FB97C3D711DE}"/>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5" name="Footer Placeholder 4">
            <a:extLst>
              <a:ext uri="{FF2B5EF4-FFF2-40B4-BE49-F238E27FC236}">
                <a16:creationId xmlns:a16="http://schemas.microsoft.com/office/drawing/2014/main" id="{78D6546D-5638-3F47-A09C-023E91E7B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DBBFD-083A-E24A-931F-097CFB90E829}"/>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1536856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683C-F45C-F54F-BB80-8EF74FD0A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14C446-790B-354F-91CE-AD49CE9123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CB56EC-6FF6-1849-BFC7-267D85977240}"/>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5" name="Footer Placeholder 4">
            <a:extLst>
              <a:ext uri="{FF2B5EF4-FFF2-40B4-BE49-F238E27FC236}">
                <a16:creationId xmlns:a16="http://schemas.microsoft.com/office/drawing/2014/main" id="{822AC839-D95A-CE46-8BC3-142F93CF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FA3A6-81ED-D94C-BA34-F5A3921457E1}"/>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3000565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A310-EBA9-1342-AA0F-9F8289BFF7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C9DB2-63FF-C44F-8C86-2E7F7D1560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27E39-092A-1743-ACD6-3290966F56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2D5624-0323-1742-A248-B61ABA0C9CF4}"/>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6" name="Footer Placeholder 5">
            <a:extLst>
              <a:ext uri="{FF2B5EF4-FFF2-40B4-BE49-F238E27FC236}">
                <a16:creationId xmlns:a16="http://schemas.microsoft.com/office/drawing/2014/main" id="{E9ED3F60-3E08-DC40-AC8A-5154DA80B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6C1E9-01B0-4C44-A7F5-1D329B761BC1}"/>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16850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434D4-0F84-7342-B061-42FFD45468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58D5C9-89E4-254F-A0CD-8D4351DBAB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671B21-DF95-514B-B708-73D6C74C0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3E07A2-41DA-CF45-AC6B-4EFFDBC58A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41C990-7DAC-4349-BC46-67ABFBBA80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6EE180-A20A-6A43-89CF-858948EE88E5}"/>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8" name="Footer Placeholder 7">
            <a:extLst>
              <a:ext uri="{FF2B5EF4-FFF2-40B4-BE49-F238E27FC236}">
                <a16:creationId xmlns:a16="http://schemas.microsoft.com/office/drawing/2014/main" id="{C6D56591-4295-E344-83CC-6CDF72C695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1A52FF-7C82-3748-827D-3F6ED3D56F35}"/>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204489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3FCE4-1F32-5A49-A9E3-A914C494A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F380DE-7128-0446-AFBD-1F16B5C3D87A}"/>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4" name="Footer Placeholder 3">
            <a:extLst>
              <a:ext uri="{FF2B5EF4-FFF2-40B4-BE49-F238E27FC236}">
                <a16:creationId xmlns:a16="http://schemas.microsoft.com/office/drawing/2014/main" id="{FFFCA22D-61E1-9744-818F-58DBFD1E99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3EF651-4141-3247-8E71-EFD1339C090C}"/>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3605796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99907-9380-2C46-8FBF-3A4ADCF46C71}"/>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3" name="Footer Placeholder 2">
            <a:extLst>
              <a:ext uri="{FF2B5EF4-FFF2-40B4-BE49-F238E27FC236}">
                <a16:creationId xmlns:a16="http://schemas.microsoft.com/office/drawing/2014/main" id="{DC6C2C80-C7DC-6244-8382-103FCC8474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952C78-0C68-E842-90EA-DDC1FD1863F8}"/>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2183734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B1CC-D443-8A4C-97C7-881C5BD666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7F27BA-F5FF-2B41-9B67-C8FA2F7032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0F7568-52B6-AA48-89D3-9272EE30E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73230B-C887-8A4B-BF43-5E18FA6C95BB}"/>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6" name="Footer Placeholder 5">
            <a:extLst>
              <a:ext uri="{FF2B5EF4-FFF2-40B4-BE49-F238E27FC236}">
                <a16:creationId xmlns:a16="http://schemas.microsoft.com/office/drawing/2014/main" id="{EE6491A8-2784-2949-9635-8B9515EB93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F1182-238D-9441-82A1-6D88264138C3}"/>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4179459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CBE9-9344-374D-A07C-9CA7445AC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B80D5F-7041-BB49-B2FE-911F99DD2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9A56DE-6602-664E-A7F4-B826143A5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41A91-3608-3940-BF6F-D9668A315C4A}"/>
              </a:ext>
            </a:extLst>
          </p:cNvPr>
          <p:cNvSpPr>
            <a:spLocks noGrp="1"/>
          </p:cNvSpPr>
          <p:nvPr>
            <p:ph type="dt" sz="half" idx="10"/>
          </p:nvPr>
        </p:nvSpPr>
        <p:spPr/>
        <p:txBody>
          <a:bodyPr/>
          <a:lstStyle/>
          <a:p>
            <a:fld id="{66FD4437-C754-6D4B-BB30-D0A9DD20E4BC}" type="datetimeFigureOut">
              <a:rPr lang="en-US" smtClean="0"/>
              <a:t>5/19/21</a:t>
            </a:fld>
            <a:endParaRPr lang="en-US"/>
          </a:p>
        </p:txBody>
      </p:sp>
      <p:sp>
        <p:nvSpPr>
          <p:cNvPr id="6" name="Footer Placeholder 5">
            <a:extLst>
              <a:ext uri="{FF2B5EF4-FFF2-40B4-BE49-F238E27FC236}">
                <a16:creationId xmlns:a16="http://schemas.microsoft.com/office/drawing/2014/main" id="{6D9302F1-0220-5141-AE06-3307B50E1C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2B0FA-16D8-0641-A58E-5B7500E38AC4}"/>
              </a:ext>
            </a:extLst>
          </p:cNvPr>
          <p:cNvSpPr>
            <a:spLocks noGrp="1"/>
          </p:cNvSpPr>
          <p:nvPr>
            <p:ph type="sldNum" sz="quarter" idx="12"/>
          </p:nvPr>
        </p:nvSpPr>
        <p:spPr/>
        <p:txBody>
          <a:bodyPr/>
          <a:lstStyle/>
          <a:p>
            <a:fld id="{EBE818F8-00C2-134F-9439-764ADACCFB71}" type="slidenum">
              <a:rPr lang="en-US" smtClean="0"/>
              <a:t>‹#›</a:t>
            </a:fld>
            <a:endParaRPr lang="en-US"/>
          </a:p>
        </p:txBody>
      </p:sp>
    </p:spTree>
    <p:extLst>
      <p:ext uri="{BB962C8B-B14F-4D97-AF65-F5344CB8AC3E}">
        <p14:creationId xmlns:p14="http://schemas.microsoft.com/office/powerpoint/2010/main" val="477135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F268E-FDDF-E34B-AA3B-329F10D333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0F238F-EDDB-2644-8AB0-CE2530D296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DCE7B3-77E3-AE4C-8476-AEBA3FD540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D4437-C754-6D4B-BB30-D0A9DD20E4BC}" type="datetimeFigureOut">
              <a:rPr lang="en-US" smtClean="0"/>
              <a:t>5/19/21</a:t>
            </a:fld>
            <a:endParaRPr lang="en-US"/>
          </a:p>
        </p:txBody>
      </p:sp>
      <p:sp>
        <p:nvSpPr>
          <p:cNvPr id="5" name="Footer Placeholder 4">
            <a:extLst>
              <a:ext uri="{FF2B5EF4-FFF2-40B4-BE49-F238E27FC236}">
                <a16:creationId xmlns:a16="http://schemas.microsoft.com/office/drawing/2014/main" id="{EBD961B4-408E-8640-A2B7-6275400F6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932EBF-D1D0-714B-82AD-17EE79D888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818F8-00C2-134F-9439-764ADACCFB71}" type="slidenum">
              <a:rPr lang="en-US" smtClean="0"/>
              <a:t>‹#›</a:t>
            </a:fld>
            <a:endParaRPr lang="en-US"/>
          </a:p>
        </p:txBody>
      </p:sp>
    </p:spTree>
    <p:extLst>
      <p:ext uri="{BB962C8B-B14F-4D97-AF65-F5344CB8AC3E}">
        <p14:creationId xmlns:p14="http://schemas.microsoft.com/office/powerpoint/2010/main" val="2073407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tiff"/><Relationship Id="rId4" Type="http://schemas.openxmlformats.org/officeDocument/2006/relationships/image" Target="../media/image60.tiff"/></Relationships>
</file>

<file path=ppt/slides/_rels/slide1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1.tiff"/><Relationship Id="rId4" Type="http://schemas.openxmlformats.org/officeDocument/2006/relationships/image" Target="../media/image60.tiff"/></Relationships>
</file>

<file path=ppt/slides/_rels/slide1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4.emf"/></Relationships>
</file>

<file path=ppt/slides/_rels/slide14.xml.rels><?xml version="1.0" encoding="UTF-8" standalone="yes"?>
<Relationships xmlns="http://schemas.openxmlformats.org/package/2006/relationships"><Relationship Id="rId13" Type="http://schemas.openxmlformats.org/officeDocument/2006/relationships/image" Target="../media/image34.png"/><Relationship Id="rId18" Type="http://schemas.microsoft.com/office/2007/relationships/hdphoto" Target="../media/hdphoto12.wdp"/><Relationship Id="rId26" Type="http://schemas.microsoft.com/office/2007/relationships/hdphoto" Target="../media/hdphoto16.wdp"/><Relationship Id="rId39" Type="http://schemas.microsoft.com/office/2007/relationships/hdphoto" Target="../media/hdphoto25.wdp"/><Relationship Id="rId21" Type="http://schemas.openxmlformats.org/officeDocument/2006/relationships/image" Target="../media/image36.png"/><Relationship Id="rId34" Type="http://schemas.microsoft.com/office/2007/relationships/hdphoto" Target="../media/hdphoto22.wdp"/><Relationship Id="rId42" Type="http://schemas.openxmlformats.org/officeDocument/2006/relationships/image" Target="../media/image44.png"/><Relationship Id="rId47" Type="http://schemas.microsoft.com/office/2007/relationships/hdphoto" Target="../media/hdphoto30.wdp"/><Relationship Id="rId50" Type="http://schemas.openxmlformats.org/officeDocument/2006/relationships/image" Target="../media/image47.png"/><Relationship Id="rId7" Type="http://schemas.openxmlformats.org/officeDocument/2006/relationships/image" Target="../media/image31.tiff"/><Relationship Id="rId2" Type="http://schemas.openxmlformats.org/officeDocument/2006/relationships/image" Target="../media/image27.tiff"/><Relationship Id="rId16" Type="http://schemas.microsoft.com/office/2007/relationships/hdphoto" Target="../media/hdphoto10.wdp"/><Relationship Id="rId29" Type="http://schemas.microsoft.com/office/2007/relationships/hdphoto" Target="../media/hdphoto19.wdp"/><Relationship Id="rId11" Type="http://schemas.microsoft.com/office/2007/relationships/hdphoto" Target="../media/hdphoto6.wdp"/><Relationship Id="rId24" Type="http://schemas.microsoft.com/office/2007/relationships/hdphoto" Target="../media/hdphoto15.wdp"/><Relationship Id="rId32" Type="http://schemas.openxmlformats.org/officeDocument/2006/relationships/image" Target="../media/image39.jpeg"/><Relationship Id="rId37" Type="http://schemas.microsoft.com/office/2007/relationships/hdphoto" Target="../media/hdphoto24.wdp"/><Relationship Id="rId40" Type="http://schemas.openxmlformats.org/officeDocument/2006/relationships/image" Target="../media/image43.png"/><Relationship Id="rId45" Type="http://schemas.microsoft.com/office/2007/relationships/hdphoto" Target="../media/hdphoto29.wdp"/><Relationship Id="rId5" Type="http://schemas.microsoft.com/office/2007/relationships/hdphoto" Target="../media/hdphoto4.wdp"/><Relationship Id="rId15" Type="http://schemas.microsoft.com/office/2007/relationships/hdphoto" Target="../media/hdphoto9.wdp"/><Relationship Id="rId23" Type="http://schemas.openxmlformats.org/officeDocument/2006/relationships/image" Target="../media/image37.png"/><Relationship Id="rId28" Type="http://schemas.microsoft.com/office/2007/relationships/hdphoto" Target="../media/hdphoto18.wdp"/><Relationship Id="rId36" Type="http://schemas.microsoft.com/office/2007/relationships/hdphoto" Target="../media/hdphoto23.wdp"/><Relationship Id="rId49" Type="http://schemas.microsoft.com/office/2007/relationships/hdphoto" Target="../media/hdphoto31.wdp"/><Relationship Id="rId10" Type="http://schemas.openxmlformats.org/officeDocument/2006/relationships/image" Target="../media/image33.png"/><Relationship Id="rId19" Type="http://schemas.openxmlformats.org/officeDocument/2006/relationships/image" Target="../media/image35.png"/><Relationship Id="rId31" Type="http://schemas.microsoft.com/office/2007/relationships/hdphoto" Target="../media/hdphoto21.wdp"/><Relationship Id="rId44" Type="http://schemas.microsoft.com/office/2007/relationships/hdphoto" Target="../media/hdphoto28.wdp"/><Relationship Id="rId4" Type="http://schemas.openxmlformats.org/officeDocument/2006/relationships/image" Target="../media/image29.png"/><Relationship Id="rId9" Type="http://schemas.microsoft.com/office/2007/relationships/hdphoto" Target="../media/hdphoto5.wdp"/><Relationship Id="rId14" Type="http://schemas.microsoft.com/office/2007/relationships/hdphoto" Target="../media/hdphoto8.wdp"/><Relationship Id="rId22" Type="http://schemas.microsoft.com/office/2007/relationships/hdphoto" Target="../media/hdphoto14.wdp"/><Relationship Id="rId27" Type="http://schemas.microsoft.com/office/2007/relationships/hdphoto" Target="../media/hdphoto17.wdp"/><Relationship Id="rId30" Type="http://schemas.microsoft.com/office/2007/relationships/hdphoto" Target="../media/hdphoto20.wdp"/><Relationship Id="rId35" Type="http://schemas.openxmlformats.org/officeDocument/2006/relationships/image" Target="../media/image41.png"/><Relationship Id="rId43" Type="http://schemas.microsoft.com/office/2007/relationships/hdphoto" Target="../media/hdphoto27.wdp"/><Relationship Id="rId48" Type="http://schemas.openxmlformats.org/officeDocument/2006/relationships/image" Target="../media/image46.png"/><Relationship Id="rId8" Type="http://schemas.openxmlformats.org/officeDocument/2006/relationships/image" Target="../media/image32.png"/><Relationship Id="rId51" Type="http://schemas.microsoft.com/office/2007/relationships/hdphoto" Target="../media/hdphoto32.wdp"/><Relationship Id="rId3" Type="http://schemas.openxmlformats.org/officeDocument/2006/relationships/image" Target="../media/image28.jpeg"/><Relationship Id="rId12" Type="http://schemas.microsoft.com/office/2007/relationships/hdphoto" Target="../media/hdphoto7.wdp"/><Relationship Id="rId17" Type="http://schemas.microsoft.com/office/2007/relationships/hdphoto" Target="../media/hdphoto11.wdp"/><Relationship Id="rId25" Type="http://schemas.openxmlformats.org/officeDocument/2006/relationships/image" Target="../media/image38.png"/><Relationship Id="rId33" Type="http://schemas.openxmlformats.org/officeDocument/2006/relationships/image" Target="../media/image40.png"/><Relationship Id="rId38" Type="http://schemas.openxmlformats.org/officeDocument/2006/relationships/image" Target="../media/image42.png"/><Relationship Id="rId46" Type="http://schemas.openxmlformats.org/officeDocument/2006/relationships/image" Target="../media/image45.png"/><Relationship Id="rId20" Type="http://schemas.microsoft.com/office/2007/relationships/hdphoto" Target="../media/hdphoto13.wdp"/><Relationship Id="rId41" Type="http://schemas.microsoft.com/office/2007/relationships/hdphoto" Target="../media/hdphoto26.wdp"/><Relationship Id="rId1" Type="http://schemas.openxmlformats.org/officeDocument/2006/relationships/slideLayout" Target="../slideLayouts/slideLayout2.xml"/><Relationship Id="rId6" Type="http://schemas.openxmlformats.org/officeDocument/2006/relationships/image" Target="../media/image30.tiff"/></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emf"/><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image" Target="../media/image34.png"/><Relationship Id="rId18" Type="http://schemas.microsoft.com/office/2007/relationships/hdphoto" Target="../media/hdphoto12.wdp"/><Relationship Id="rId26" Type="http://schemas.microsoft.com/office/2007/relationships/hdphoto" Target="../media/hdphoto16.wdp"/><Relationship Id="rId39" Type="http://schemas.microsoft.com/office/2007/relationships/hdphoto" Target="../media/hdphoto25.wdp"/><Relationship Id="rId21" Type="http://schemas.openxmlformats.org/officeDocument/2006/relationships/image" Target="../media/image36.png"/><Relationship Id="rId34" Type="http://schemas.microsoft.com/office/2007/relationships/hdphoto" Target="../media/hdphoto22.wdp"/><Relationship Id="rId42" Type="http://schemas.openxmlformats.org/officeDocument/2006/relationships/image" Target="../media/image44.png"/><Relationship Id="rId47" Type="http://schemas.microsoft.com/office/2007/relationships/hdphoto" Target="../media/hdphoto30.wdp"/><Relationship Id="rId50" Type="http://schemas.openxmlformats.org/officeDocument/2006/relationships/image" Target="../media/image47.png"/><Relationship Id="rId7" Type="http://schemas.openxmlformats.org/officeDocument/2006/relationships/image" Target="../media/image31.tiff"/><Relationship Id="rId2" Type="http://schemas.openxmlformats.org/officeDocument/2006/relationships/image" Target="../media/image27.tiff"/><Relationship Id="rId16" Type="http://schemas.microsoft.com/office/2007/relationships/hdphoto" Target="../media/hdphoto10.wdp"/><Relationship Id="rId29" Type="http://schemas.microsoft.com/office/2007/relationships/hdphoto" Target="../media/hdphoto19.wdp"/><Relationship Id="rId11" Type="http://schemas.microsoft.com/office/2007/relationships/hdphoto" Target="../media/hdphoto6.wdp"/><Relationship Id="rId24" Type="http://schemas.microsoft.com/office/2007/relationships/hdphoto" Target="../media/hdphoto15.wdp"/><Relationship Id="rId32" Type="http://schemas.openxmlformats.org/officeDocument/2006/relationships/image" Target="../media/image39.jpeg"/><Relationship Id="rId37" Type="http://schemas.microsoft.com/office/2007/relationships/hdphoto" Target="../media/hdphoto24.wdp"/><Relationship Id="rId40" Type="http://schemas.openxmlformats.org/officeDocument/2006/relationships/image" Target="../media/image43.png"/><Relationship Id="rId45" Type="http://schemas.microsoft.com/office/2007/relationships/hdphoto" Target="../media/hdphoto29.wdp"/><Relationship Id="rId5" Type="http://schemas.microsoft.com/office/2007/relationships/hdphoto" Target="../media/hdphoto4.wdp"/><Relationship Id="rId15" Type="http://schemas.microsoft.com/office/2007/relationships/hdphoto" Target="../media/hdphoto9.wdp"/><Relationship Id="rId23" Type="http://schemas.openxmlformats.org/officeDocument/2006/relationships/image" Target="../media/image37.png"/><Relationship Id="rId28" Type="http://schemas.microsoft.com/office/2007/relationships/hdphoto" Target="../media/hdphoto18.wdp"/><Relationship Id="rId36" Type="http://schemas.microsoft.com/office/2007/relationships/hdphoto" Target="../media/hdphoto23.wdp"/><Relationship Id="rId49" Type="http://schemas.microsoft.com/office/2007/relationships/hdphoto" Target="../media/hdphoto31.wdp"/><Relationship Id="rId10" Type="http://schemas.openxmlformats.org/officeDocument/2006/relationships/image" Target="../media/image33.png"/><Relationship Id="rId19" Type="http://schemas.openxmlformats.org/officeDocument/2006/relationships/image" Target="../media/image35.png"/><Relationship Id="rId31" Type="http://schemas.microsoft.com/office/2007/relationships/hdphoto" Target="../media/hdphoto21.wdp"/><Relationship Id="rId44" Type="http://schemas.microsoft.com/office/2007/relationships/hdphoto" Target="../media/hdphoto28.wdp"/><Relationship Id="rId4" Type="http://schemas.openxmlformats.org/officeDocument/2006/relationships/image" Target="../media/image29.png"/><Relationship Id="rId9" Type="http://schemas.microsoft.com/office/2007/relationships/hdphoto" Target="../media/hdphoto5.wdp"/><Relationship Id="rId14" Type="http://schemas.microsoft.com/office/2007/relationships/hdphoto" Target="../media/hdphoto8.wdp"/><Relationship Id="rId22" Type="http://schemas.microsoft.com/office/2007/relationships/hdphoto" Target="../media/hdphoto14.wdp"/><Relationship Id="rId27" Type="http://schemas.microsoft.com/office/2007/relationships/hdphoto" Target="../media/hdphoto17.wdp"/><Relationship Id="rId30" Type="http://schemas.microsoft.com/office/2007/relationships/hdphoto" Target="../media/hdphoto20.wdp"/><Relationship Id="rId35" Type="http://schemas.openxmlformats.org/officeDocument/2006/relationships/image" Target="../media/image41.png"/><Relationship Id="rId43" Type="http://schemas.microsoft.com/office/2007/relationships/hdphoto" Target="../media/hdphoto27.wdp"/><Relationship Id="rId48" Type="http://schemas.openxmlformats.org/officeDocument/2006/relationships/image" Target="../media/image46.png"/><Relationship Id="rId8" Type="http://schemas.openxmlformats.org/officeDocument/2006/relationships/image" Target="../media/image32.png"/><Relationship Id="rId51" Type="http://schemas.microsoft.com/office/2007/relationships/hdphoto" Target="../media/hdphoto32.wdp"/><Relationship Id="rId3" Type="http://schemas.openxmlformats.org/officeDocument/2006/relationships/image" Target="../media/image28.jpeg"/><Relationship Id="rId12" Type="http://schemas.microsoft.com/office/2007/relationships/hdphoto" Target="../media/hdphoto7.wdp"/><Relationship Id="rId17" Type="http://schemas.microsoft.com/office/2007/relationships/hdphoto" Target="../media/hdphoto11.wdp"/><Relationship Id="rId25" Type="http://schemas.openxmlformats.org/officeDocument/2006/relationships/image" Target="../media/image38.png"/><Relationship Id="rId33" Type="http://schemas.openxmlformats.org/officeDocument/2006/relationships/image" Target="../media/image40.png"/><Relationship Id="rId38" Type="http://schemas.openxmlformats.org/officeDocument/2006/relationships/image" Target="../media/image42.png"/><Relationship Id="rId46" Type="http://schemas.openxmlformats.org/officeDocument/2006/relationships/image" Target="../media/image45.png"/><Relationship Id="rId20" Type="http://schemas.microsoft.com/office/2007/relationships/hdphoto" Target="../media/hdphoto13.wdp"/><Relationship Id="rId41" Type="http://schemas.microsoft.com/office/2007/relationships/hdphoto" Target="../media/hdphoto26.wdp"/><Relationship Id="rId1" Type="http://schemas.openxmlformats.org/officeDocument/2006/relationships/slideLayout" Target="../slideLayouts/slideLayout2.xml"/><Relationship Id="rId6" Type="http://schemas.openxmlformats.org/officeDocument/2006/relationships/image" Target="../media/image3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2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2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2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emf"/><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4.png"/><Relationship Id="rId7" Type="http://schemas.openxmlformats.org/officeDocument/2006/relationships/image" Target="../media/image103.jp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10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3.wdp"/><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11" Type="http://schemas.microsoft.com/office/2007/relationships/hdphoto" Target="../media/hdphoto2.wdp"/><Relationship Id="rId5" Type="http://schemas.openxmlformats.org/officeDocument/2006/relationships/image" Target="../media/image21.tiff"/><Relationship Id="rId10" Type="http://schemas.openxmlformats.org/officeDocument/2006/relationships/image" Target="../media/image25.png"/><Relationship Id="rId4" Type="http://schemas.openxmlformats.org/officeDocument/2006/relationships/image" Target="../media/image20.jpe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13" Type="http://schemas.microsoft.com/office/2007/relationships/hdphoto" Target="../media/hdphoto7.wdp"/><Relationship Id="rId18" Type="http://schemas.microsoft.com/office/2007/relationships/hdphoto" Target="../media/hdphoto11.wdp"/><Relationship Id="rId26" Type="http://schemas.openxmlformats.org/officeDocument/2006/relationships/image" Target="../media/image38.png"/><Relationship Id="rId39" Type="http://schemas.openxmlformats.org/officeDocument/2006/relationships/image" Target="../media/image42.png"/><Relationship Id="rId21" Type="http://schemas.microsoft.com/office/2007/relationships/hdphoto" Target="../media/hdphoto13.wdp"/><Relationship Id="rId34" Type="http://schemas.openxmlformats.org/officeDocument/2006/relationships/image" Target="../media/image40.png"/><Relationship Id="rId42" Type="http://schemas.microsoft.com/office/2007/relationships/hdphoto" Target="../media/hdphoto26.wdp"/><Relationship Id="rId47" Type="http://schemas.openxmlformats.org/officeDocument/2006/relationships/image" Target="../media/image45.png"/><Relationship Id="rId50" Type="http://schemas.microsoft.com/office/2007/relationships/hdphoto" Target="../media/hdphoto31.wdp"/><Relationship Id="rId7" Type="http://schemas.openxmlformats.org/officeDocument/2006/relationships/image" Target="../media/image30.tiff"/><Relationship Id="rId2" Type="http://schemas.openxmlformats.org/officeDocument/2006/relationships/notesSlide" Target="../notesSlides/notesSlide6.xml"/><Relationship Id="rId16" Type="http://schemas.microsoft.com/office/2007/relationships/hdphoto" Target="../media/hdphoto9.wdp"/><Relationship Id="rId29" Type="http://schemas.microsoft.com/office/2007/relationships/hdphoto" Target="../media/hdphoto18.wdp"/><Relationship Id="rId11" Type="http://schemas.openxmlformats.org/officeDocument/2006/relationships/image" Target="../media/image33.png"/><Relationship Id="rId24" Type="http://schemas.openxmlformats.org/officeDocument/2006/relationships/image" Target="../media/image37.png"/><Relationship Id="rId32" Type="http://schemas.microsoft.com/office/2007/relationships/hdphoto" Target="../media/hdphoto21.wdp"/><Relationship Id="rId37" Type="http://schemas.microsoft.com/office/2007/relationships/hdphoto" Target="../media/hdphoto23.wdp"/><Relationship Id="rId40" Type="http://schemas.microsoft.com/office/2007/relationships/hdphoto" Target="../media/hdphoto25.wdp"/><Relationship Id="rId45" Type="http://schemas.microsoft.com/office/2007/relationships/hdphoto" Target="../media/hdphoto28.wdp"/><Relationship Id="rId5" Type="http://schemas.openxmlformats.org/officeDocument/2006/relationships/image" Target="../media/image29.png"/><Relationship Id="rId15" Type="http://schemas.microsoft.com/office/2007/relationships/hdphoto" Target="../media/hdphoto8.wdp"/><Relationship Id="rId23" Type="http://schemas.microsoft.com/office/2007/relationships/hdphoto" Target="../media/hdphoto14.wdp"/><Relationship Id="rId28" Type="http://schemas.microsoft.com/office/2007/relationships/hdphoto" Target="../media/hdphoto17.wdp"/><Relationship Id="rId36" Type="http://schemas.openxmlformats.org/officeDocument/2006/relationships/image" Target="../media/image41.png"/><Relationship Id="rId49" Type="http://schemas.openxmlformats.org/officeDocument/2006/relationships/image" Target="../media/image46.png"/><Relationship Id="rId10" Type="http://schemas.microsoft.com/office/2007/relationships/hdphoto" Target="../media/hdphoto5.wdp"/><Relationship Id="rId19" Type="http://schemas.microsoft.com/office/2007/relationships/hdphoto" Target="../media/hdphoto12.wdp"/><Relationship Id="rId31" Type="http://schemas.microsoft.com/office/2007/relationships/hdphoto" Target="../media/hdphoto20.wdp"/><Relationship Id="rId44" Type="http://schemas.microsoft.com/office/2007/relationships/hdphoto" Target="../media/hdphoto27.wdp"/><Relationship Id="rId52" Type="http://schemas.microsoft.com/office/2007/relationships/hdphoto" Target="../media/hdphoto32.wdp"/><Relationship Id="rId4" Type="http://schemas.openxmlformats.org/officeDocument/2006/relationships/image" Target="../media/image28.jpeg"/><Relationship Id="rId9" Type="http://schemas.openxmlformats.org/officeDocument/2006/relationships/image" Target="../media/image32.png"/><Relationship Id="rId14" Type="http://schemas.openxmlformats.org/officeDocument/2006/relationships/image" Target="../media/image34.png"/><Relationship Id="rId22" Type="http://schemas.openxmlformats.org/officeDocument/2006/relationships/image" Target="../media/image36.png"/><Relationship Id="rId27" Type="http://schemas.microsoft.com/office/2007/relationships/hdphoto" Target="../media/hdphoto16.wdp"/><Relationship Id="rId30" Type="http://schemas.microsoft.com/office/2007/relationships/hdphoto" Target="../media/hdphoto19.wdp"/><Relationship Id="rId35" Type="http://schemas.microsoft.com/office/2007/relationships/hdphoto" Target="../media/hdphoto22.wdp"/><Relationship Id="rId43" Type="http://schemas.openxmlformats.org/officeDocument/2006/relationships/image" Target="../media/image44.png"/><Relationship Id="rId48" Type="http://schemas.microsoft.com/office/2007/relationships/hdphoto" Target="../media/hdphoto30.wdp"/><Relationship Id="rId8" Type="http://schemas.openxmlformats.org/officeDocument/2006/relationships/image" Target="../media/image31.tiff"/><Relationship Id="rId51" Type="http://schemas.openxmlformats.org/officeDocument/2006/relationships/image" Target="../media/image47.png"/><Relationship Id="rId3" Type="http://schemas.openxmlformats.org/officeDocument/2006/relationships/image" Target="../media/image27.tiff"/><Relationship Id="rId12" Type="http://schemas.microsoft.com/office/2007/relationships/hdphoto" Target="../media/hdphoto6.wdp"/><Relationship Id="rId17" Type="http://schemas.microsoft.com/office/2007/relationships/hdphoto" Target="../media/hdphoto10.wdp"/><Relationship Id="rId25" Type="http://schemas.microsoft.com/office/2007/relationships/hdphoto" Target="../media/hdphoto15.wdp"/><Relationship Id="rId33" Type="http://schemas.openxmlformats.org/officeDocument/2006/relationships/image" Target="../media/image39.jpeg"/><Relationship Id="rId38" Type="http://schemas.microsoft.com/office/2007/relationships/hdphoto" Target="../media/hdphoto24.wdp"/><Relationship Id="rId46" Type="http://schemas.microsoft.com/office/2007/relationships/hdphoto" Target="../media/hdphoto29.wdp"/><Relationship Id="rId20" Type="http://schemas.openxmlformats.org/officeDocument/2006/relationships/image" Target="../media/image35.png"/><Relationship Id="rId41" Type="http://schemas.openxmlformats.org/officeDocument/2006/relationships/image" Target="../media/image43.png"/><Relationship Id="rId1" Type="http://schemas.openxmlformats.org/officeDocument/2006/relationships/slideLayout" Target="../slideLayouts/slideLayout2.xml"/><Relationship Id="rId6" Type="http://schemas.microsoft.com/office/2007/relationships/hdphoto" Target="../media/hdphoto4.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34.png"/><Relationship Id="rId18" Type="http://schemas.microsoft.com/office/2007/relationships/hdphoto" Target="../media/hdphoto12.wdp"/><Relationship Id="rId26" Type="http://schemas.microsoft.com/office/2007/relationships/hdphoto" Target="../media/hdphoto16.wdp"/><Relationship Id="rId39" Type="http://schemas.microsoft.com/office/2007/relationships/hdphoto" Target="../media/hdphoto25.wdp"/><Relationship Id="rId21" Type="http://schemas.openxmlformats.org/officeDocument/2006/relationships/image" Target="../media/image36.png"/><Relationship Id="rId34" Type="http://schemas.microsoft.com/office/2007/relationships/hdphoto" Target="../media/hdphoto22.wdp"/><Relationship Id="rId42" Type="http://schemas.openxmlformats.org/officeDocument/2006/relationships/image" Target="../media/image44.png"/><Relationship Id="rId47" Type="http://schemas.microsoft.com/office/2007/relationships/hdphoto" Target="../media/hdphoto30.wdp"/><Relationship Id="rId50" Type="http://schemas.openxmlformats.org/officeDocument/2006/relationships/image" Target="../media/image47.png"/><Relationship Id="rId7" Type="http://schemas.openxmlformats.org/officeDocument/2006/relationships/image" Target="../media/image31.tiff"/><Relationship Id="rId2" Type="http://schemas.openxmlformats.org/officeDocument/2006/relationships/image" Target="../media/image27.tiff"/><Relationship Id="rId16" Type="http://schemas.microsoft.com/office/2007/relationships/hdphoto" Target="../media/hdphoto10.wdp"/><Relationship Id="rId29" Type="http://schemas.microsoft.com/office/2007/relationships/hdphoto" Target="../media/hdphoto19.wdp"/><Relationship Id="rId11" Type="http://schemas.microsoft.com/office/2007/relationships/hdphoto" Target="../media/hdphoto6.wdp"/><Relationship Id="rId24" Type="http://schemas.microsoft.com/office/2007/relationships/hdphoto" Target="../media/hdphoto15.wdp"/><Relationship Id="rId32" Type="http://schemas.openxmlformats.org/officeDocument/2006/relationships/image" Target="../media/image39.jpeg"/><Relationship Id="rId37" Type="http://schemas.microsoft.com/office/2007/relationships/hdphoto" Target="../media/hdphoto24.wdp"/><Relationship Id="rId40" Type="http://schemas.openxmlformats.org/officeDocument/2006/relationships/image" Target="../media/image43.png"/><Relationship Id="rId45" Type="http://schemas.microsoft.com/office/2007/relationships/hdphoto" Target="../media/hdphoto29.wdp"/><Relationship Id="rId5" Type="http://schemas.microsoft.com/office/2007/relationships/hdphoto" Target="../media/hdphoto4.wdp"/><Relationship Id="rId15" Type="http://schemas.microsoft.com/office/2007/relationships/hdphoto" Target="../media/hdphoto9.wdp"/><Relationship Id="rId23" Type="http://schemas.openxmlformats.org/officeDocument/2006/relationships/image" Target="../media/image37.png"/><Relationship Id="rId28" Type="http://schemas.microsoft.com/office/2007/relationships/hdphoto" Target="../media/hdphoto18.wdp"/><Relationship Id="rId36" Type="http://schemas.microsoft.com/office/2007/relationships/hdphoto" Target="../media/hdphoto23.wdp"/><Relationship Id="rId49" Type="http://schemas.microsoft.com/office/2007/relationships/hdphoto" Target="../media/hdphoto31.wdp"/><Relationship Id="rId10" Type="http://schemas.openxmlformats.org/officeDocument/2006/relationships/image" Target="../media/image33.png"/><Relationship Id="rId19" Type="http://schemas.openxmlformats.org/officeDocument/2006/relationships/image" Target="../media/image35.png"/><Relationship Id="rId31" Type="http://schemas.microsoft.com/office/2007/relationships/hdphoto" Target="../media/hdphoto21.wdp"/><Relationship Id="rId44" Type="http://schemas.microsoft.com/office/2007/relationships/hdphoto" Target="../media/hdphoto28.wdp"/><Relationship Id="rId4" Type="http://schemas.openxmlformats.org/officeDocument/2006/relationships/image" Target="../media/image29.png"/><Relationship Id="rId9" Type="http://schemas.microsoft.com/office/2007/relationships/hdphoto" Target="../media/hdphoto5.wdp"/><Relationship Id="rId14" Type="http://schemas.microsoft.com/office/2007/relationships/hdphoto" Target="../media/hdphoto8.wdp"/><Relationship Id="rId22" Type="http://schemas.microsoft.com/office/2007/relationships/hdphoto" Target="../media/hdphoto14.wdp"/><Relationship Id="rId27" Type="http://schemas.microsoft.com/office/2007/relationships/hdphoto" Target="../media/hdphoto17.wdp"/><Relationship Id="rId30" Type="http://schemas.microsoft.com/office/2007/relationships/hdphoto" Target="../media/hdphoto20.wdp"/><Relationship Id="rId35" Type="http://schemas.openxmlformats.org/officeDocument/2006/relationships/image" Target="../media/image41.png"/><Relationship Id="rId43" Type="http://schemas.microsoft.com/office/2007/relationships/hdphoto" Target="../media/hdphoto27.wdp"/><Relationship Id="rId48" Type="http://schemas.openxmlformats.org/officeDocument/2006/relationships/image" Target="../media/image46.png"/><Relationship Id="rId8" Type="http://schemas.openxmlformats.org/officeDocument/2006/relationships/image" Target="../media/image32.png"/><Relationship Id="rId51" Type="http://schemas.microsoft.com/office/2007/relationships/hdphoto" Target="../media/hdphoto32.wdp"/><Relationship Id="rId3" Type="http://schemas.openxmlformats.org/officeDocument/2006/relationships/image" Target="../media/image28.jpeg"/><Relationship Id="rId12" Type="http://schemas.microsoft.com/office/2007/relationships/hdphoto" Target="../media/hdphoto7.wdp"/><Relationship Id="rId17" Type="http://schemas.microsoft.com/office/2007/relationships/hdphoto" Target="../media/hdphoto11.wdp"/><Relationship Id="rId25" Type="http://schemas.openxmlformats.org/officeDocument/2006/relationships/image" Target="../media/image38.png"/><Relationship Id="rId33" Type="http://schemas.openxmlformats.org/officeDocument/2006/relationships/image" Target="../media/image40.png"/><Relationship Id="rId38" Type="http://schemas.openxmlformats.org/officeDocument/2006/relationships/image" Target="../media/image42.png"/><Relationship Id="rId46" Type="http://schemas.openxmlformats.org/officeDocument/2006/relationships/image" Target="../media/image45.png"/><Relationship Id="rId20" Type="http://schemas.microsoft.com/office/2007/relationships/hdphoto" Target="../media/hdphoto13.wdp"/><Relationship Id="rId41" Type="http://schemas.microsoft.com/office/2007/relationships/hdphoto" Target="../media/hdphoto26.wdp"/><Relationship Id="rId1" Type="http://schemas.openxmlformats.org/officeDocument/2006/relationships/slideLayout" Target="../slideLayouts/slideLayout2.xml"/><Relationship Id="rId6" Type="http://schemas.openxmlformats.org/officeDocument/2006/relationships/image" Target="../media/image30.tiff"/></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tiff"/><Relationship Id="rId3" Type="http://schemas.openxmlformats.org/officeDocument/2006/relationships/image" Target="../media/image48.jpeg"/><Relationship Id="rId7" Type="http://schemas.microsoft.com/office/2007/relationships/hdphoto" Target="../media/hdphoto33.wdp"/><Relationship Id="rId12" Type="http://schemas.openxmlformats.org/officeDocument/2006/relationships/image" Target="../media/image55.png"/><Relationship Id="rId17" Type="http://schemas.openxmlformats.org/officeDocument/2006/relationships/image" Target="../media/image39.jpeg"/><Relationship Id="rId2" Type="http://schemas.openxmlformats.org/officeDocument/2006/relationships/notesSlide" Target="../notesSlides/notesSlide7.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jpeg"/><Relationship Id="rId5" Type="http://schemas.openxmlformats.org/officeDocument/2006/relationships/image" Target="../media/image50.jpg"/><Relationship Id="rId15" Type="http://schemas.microsoft.com/office/2007/relationships/hdphoto" Target="../media/hdphoto35.wdp"/><Relationship Id="rId10" Type="http://schemas.openxmlformats.org/officeDocument/2006/relationships/image" Target="../media/image53.gif"/><Relationship Id="rId4" Type="http://schemas.openxmlformats.org/officeDocument/2006/relationships/image" Target="../media/image49.jpg"/><Relationship Id="rId9" Type="http://schemas.microsoft.com/office/2007/relationships/hdphoto" Target="../media/hdphoto34.wdp"/><Relationship Id="rId1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403AD3-D185-3949-97C2-D6752FE32676}"/>
              </a:ext>
            </a:extLst>
          </p:cNvPr>
          <p:cNvSpPr/>
          <p:nvPr/>
        </p:nvSpPr>
        <p:spPr>
          <a:xfrm>
            <a:off x="666026" y="1416909"/>
            <a:ext cx="10859948" cy="1323439"/>
          </a:xfrm>
          <a:prstGeom prst="rect">
            <a:avLst/>
          </a:prstGeom>
        </p:spPr>
        <p:txBody>
          <a:bodyPr wrap="square">
            <a:spAutoFit/>
          </a:bodyPr>
          <a:lstStyle/>
          <a:p>
            <a:pPr algn="ctr"/>
            <a:r>
              <a:rPr lang="en-US" sz="4000" b="1" dirty="0">
                <a:solidFill>
                  <a:srgbClr val="000000"/>
                </a:solidFill>
                <a:latin typeface="Arial" panose="020B0604020202020204" pitchFamily="34" charset="0"/>
                <a:cs typeface="Arial" panose="020B0604020202020204" pitchFamily="34" charset="0"/>
              </a:rPr>
              <a:t>Diversity in animal response to environmental change</a:t>
            </a:r>
            <a:endParaRPr lang="en-US" sz="4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919E9A9-3A8E-804B-A453-0AB8539F6D28}"/>
              </a:ext>
            </a:extLst>
          </p:cNvPr>
          <p:cNvSpPr txBox="1"/>
          <p:nvPr/>
        </p:nvSpPr>
        <p:spPr>
          <a:xfrm>
            <a:off x="2059779" y="3221691"/>
            <a:ext cx="8441531" cy="163121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Shelly A. Trigg </a:t>
            </a:r>
          </a:p>
          <a:p>
            <a:pPr algn="ctr"/>
            <a:r>
              <a:rPr lang="en-US" dirty="0">
                <a:latin typeface="Arial" panose="020B0604020202020204" pitchFamily="34" charset="0"/>
                <a:cs typeface="Arial" panose="020B0604020202020204" pitchFamily="34" charset="0"/>
              </a:rPr>
              <a:t>shelly.trigg@gmgi.org</a:t>
            </a:r>
          </a:p>
          <a:p>
            <a:pPr algn="ctr"/>
            <a:r>
              <a:rPr lang="en-US" dirty="0" err="1">
                <a:latin typeface="Arial" panose="020B0604020202020204" pitchFamily="34" charset="0"/>
                <a:cs typeface="Arial" panose="020B0604020202020204" pitchFamily="34" charset="0"/>
              </a:rPr>
              <a:t>shellytrigg.github.io</a:t>
            </a:r>
            <a:endParaRPr lang="en-US" dirty="0">
              <a:latin typeface="Arial" panose="020B0604020202020204" pitchFamily="34" charset="0"/>
              <a:cs typeface="Arial" panose="020B0604020202020204" pitchFamily="34" charset="0"/>
            </a:endParaRPr>
          </a:p>
          <a:p>
            <a:pPr algn="ctr"/>
            <a:endParaRPr lang="en-US" baseline="30000" dirty="0">
              <a:latin typeface="Arial" panose="020B0604020202020204" pitchFamily="34" charset="0"/>
              <a:cs typeface="Arial" panose="020B0604020202020204" pitchFamily="34" charset="0"/>
            </a:endParaRPr>
          </a:p>
          <a:p>
            <a:pPr algn="ctr"/>
            <a:r>
              <a:rPr lang="en-US" sz="1600" dirty="0">
                <a:latin typeface="Arial" panose="020B0604020202020204" pitchFamily="34" charset="0"/>
                <a:cs typeface="Arial" panose="020B0604020202020204" pitchFamily="34" charset="0"/>
              </a:rPr>
              <a:t>Research Scientist</a:t>
            </a:r>
          </a:p>
          <a:p>
            <a:pPr algn="ctr"/>
            <a:r>
              <a:rPr lang="en-US" sz="1600" dirty="0">
                <a:latin typeface="Arial" panose="020B0604020202020204" pitchFamily="34" charset="0"/>
                <a:cs typeface="Arial" panose="020B0604020202020204" pitchFamily="34" charset="0"/>
              </a:rPr>
              <a:t>Gloucester Marine Genomics Institute, Gloucester, MA</a:t>
            </a:r>
            <a:endParaRPr lang="en-US" sz="1400" dirty="0">
              <a:latin typeface="Arial" panose="020B0604020202020204" pitchFamily="34" charset="0"/>
              <a:cs typeface="Arial" panose="020B0604020202020204" pitchFamily="34" charset="0"/>
            </a:endParaRPr>
          </a:p>
        </p:txBody>
      </p:sp>
      <p:pic>
        <p:nvPicPr>
          <p:cNvPr id="12290" name="Picture 2" descr="Home - Foundation for Food &amp; Agriculture Research">
            <a:extLst>
              <a:ext uri="{FF2B5EF4-FFF2-40B4-BE49-F238E27FC236}">
                <a16:creationId xmlns:a16="http://schemas.microsoft.com/office/drawing/2014/main" id="{FD8DC946-0CA1-AC4C-B9D4-4A46CB684E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10463" y="6003488"/>
            <a:ext cx="3070857" cy="698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university of washington">
            <a:extLst>
              <a:ext uri="{FF2B5EF4-FFF2-40B4-BE49-F238E27FC236}">
                <a16:creationId xmlns:a16="http://schemas.microsoft.com/office/drawing/2014/main" id="{CAB2E7D5-DEF1-7440-BD13-0144C1785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50" y="4793871"/>
            <a:ext cx="1314427" cy="6448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escience uw data science fellow">
            <a:extLst>
              <a:ext uri="{FF2B5EF4-FFF2-40B4-BE49-F238E27FC236}">
                <a16:creationId xmlns:a16="http://schemas.microsoft.com/office/drawing/2014/main" id="{575B5099-C73D-A54A-97F8-A97DDA831D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0690" y="4093405"/>
            <a:ext cx="1486926" cy="12553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rawing of a person&#10;&#10;Description automatically generated">
            <a:extLst>
              <a:ext uri="{FF2B5EF4-FFF2-40B4-BE49-F238E27FC236}">
                <a16:creationId xmlns:a16="http://schemas.microsoft.com/office/drawing/2014/main" id="{3A82F5EB-CAD2-8C42-9913-A0B98C162865}"/>
              </a:ext>
            </a:extLst>
          </p:cNvPr>
          <p:cNvPicPr>
            <a:picLocks noChangeAspect="1"/>
          </p:cNvPicPr>
          <p:nvPr/>
        </p:nvPicPr>
        <p:blipFill rotWithShape="1">
          <a:blip r:embed="rId6"/>
          <a:srcRect l="1982" t="6595" r="4682" b="6491"/>
          <a:stretch/>
        </p:blipFill>
        <p:spPr>
          <a:xfrm>
            <a:off x="251060" y="3893182"/>
            <a:ext cx="1154770" cy="827901"/>
          </a:xfrm>
          <a:prstGeom prst="rect">
            <a:avLst/>
          </a:prstGeom>
        </p:spPr>
      </p:pic>
      <p:pic>
        <p:nvPicPr>
          <p:cNvPr id="2" name="Picture 1">
            <a:extLst>
              <a:ext uri="{FF2B5EF4-FFF2-40B4-BE49-F238E27FC236}">
                <a16:creationId xmlns:a16="http://schemas.microsoft.com/office/drawing/2014/main" id="{D60DC4B2-C8C3-6545-A0FC-EEF8AFDC868D}"/>
              </a:ext>
            </a:extLst>
          </p:cNvPr>
          <p:cNvPicPr>
            <a:picLocks noChangeAspect="1"/>
          </p:cNvPicPr>
          <p:nvPr/>
        </p:nvPicPr>
        <p:blipFill>
          <a:blip r:embed="rId7"/>
          <a:stretch>
            <a:fillRect/>
          </a:stretch>
        </p:blipFill>
        <p:spPr>
          <a:xfrm>
            <a:off x="5749462" y="5920072"/>
            <a:ext cx="1100365" cy="778910"/>
          </a:xfrm>
          <a:prstGeom prst="rect">
            <a:avLst/>
          </a:prstGeom>
        </p:spPr>
      </p:pic>
      <p:pic>
        <p:nvPicPr>
          <p:cNvPr id="3" name="Picture 2">
            <a:extLst>
              <a:ext uri="{FF2B5EF4-FFF2-40B4-BE49-F238E27FC236}">
                <a16:creationId xmlns:a16="http://schemas.microsoft.com/office/drawing/2014/main" id="{357052C5-192D-1349-98A6-29AD9F6AD5A5}"/>
              </a:ext>
            </a:extLst>
          </p:cNvPr>
          <p:cNvPicPr>
            <a:picLocks noChangeAspect="1"/>
          </p:cNvPicPr>
          <p:nvPr/>
        </p:nvPicPr>
        <p:blipFill>
          <a:blip r:embed="rId8"/>
          <a:stretch>
            <a:fillRect/>
          </a:stretch>
        </p:blipFill>
        <p:spPr>
          <a:xfrm>
            <a:off x="3940937" y="5949930"/>
            <a:ext cx="1681844" cy="760354"/>
          </a:xfrm>
          <a:prstGeom prst="rect">
            <a:avLst/>
          </a:prstGeom>
        </p:spPr>
      </p:pic>
      <p:grpSp>
        <p:nvGrpSpPr>
          <p:cNvPr id="11" name="Group 10">
            <a:extLst>
              <a:ext uri="{FF2B5EF4-FFF2-40B4-BE49-F238E27FC236}">
                <a16:creationId xmlns:a16="http://schemas.microsoft.com/office/drawing/2014/main" id="{A66E23D2-B046-6D46-A5A6-D8F9C57A9203}"/>
              </a:ext>
            </a:extLst>
          </p:cNvPr>
          <p:cNvGrpSpPr/>
          <p:nvPr/>
        </p:nvGrpSpPr>
        <p:grpSpPr>
          <a:xfrm>
            <a:off x="2059779" y="5986885"/>
            <a:ext cx="1881158" cy="778909"/>
            <a:chOff x="845524" y="2234745"/>
            <a:chExt cx="1463442" cy="563563"/>
          </a:xfrm>
        </p:grpSpPr>
        <p:pic>
          <p:nvPicPr>
            <p:cNvPr id="12" name="Picture 11" descr="A picture containing drawing&#10;&#10;Description automatically generated">
              <a:extLst>
                <a:ext uri="{FF2B5EF4-FFF2-40B4-BE49-F238E27FC236}">
                  <a16:creationId xmlns:a16="http://schemas.microsoft.com/office/drawing/2014/main" id="{A1292DA0-E476-DC4A-8225-253C10BD769D}"/>
                </a:ext>
              </a:extLst>
            </p:cNvPr>
            <p:cNvPicPr>
              <a:picLocks noChangeAspect="1"/>
            </p:cNvPicPr>
            <p:nvPr/>
          </p:nvPicPr>
          <p:blipFill>
            <a:blip r:embed="rId9"/>
            <a:stretch>
              <a:fillRect/>
            </a:stretch>
          </p:blipFill>
          <p:spPr>
            <a:xfrm>
              <a:off x="1435543" y="2331861"/>
              <a:ext cx="873423" cy="369333"/>
            </a:xfrm>
            <a:prstGeom prst="rect">
              <a:avLst/>
            </a:prstGeom>
          </p:spPr>
        </p:pic>
        <p:pic>
          <p:nvPicPr>
            <p:cNvPr id="13" name="Picture 18">
              <a:extLst>
                <a:ext uri="{FF2B5EF4-FFF2-40B4-BE49-F238E27FC236}">
                  <a16:creationId xmlns:a16="http://schemas.microsoft.com/office/drawing/2014/main" id="{591F8584-96D9-8645-8B82-767C70A9EA8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45524" y="2234745"/>
              <a:ext cx="56356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6">
            <a:extLst>
              <a:ext uri="{FF2B5EF4-FFF2-40B4-BE49-F238E27FC236}">
                <a16:creationId xmlns:a16="http://schemas.microsoft.com/office/drawing/2014/main" id="{9899A0C2-503C-8B4E-A994-6E11D376B6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2380" y="6083285"/>
            <a:ext cx="875529" cy="5997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FC67A7B-FE6E-C94B-816D-27D3483F1403}"/>
              </a:ext>
            </a:extLst>
          </p:cNvPr>
          <p:cNvPicPr>
            <a:picLocks noChangeAspect="1"/>
          </p:cNvPicPr>
          <p:nvPr/>
        </p:nvPicPr>
        <p:blipFill>
          <a:blip r:embed="rId12"/>
          <a:stretch>
            <a:fillRect/>
          </a:stretch>
        </p:blipFill>
        <p:spPr>
          <a:xfrm>
            <a:off x="9242734" y="3355256"/>
            <a:ext cx="2517152" cy="1075852"/>
          </a:xfrm>
          <a:prstGeom prst="rect">
            <a:avLst/>
          </a:prstGeom>
        </p:spPr>
      </p:pic>
    </p:spTree>
    <p:extLst>
      <p:ext uri="{BB962C8B-B14F-4D97-AF65-F5344CB8AC3E}">
        <p14:creationId xmlns:p14="http://schemas.microsoft.com/office/powerpoint/2010/main" val="820693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3E0CEBC-1B97-7F4C-AA93-B08A172C7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598" y="3314896"/>
            <a:ext cx="2775204" cy="3168396"/>
          </a:xfrm>
          <a:prstGeom prst="rect">
            <a:avLst/>
          </a:prstGeom>
        </p:spPr>
      </p:pic>
      <p:sp>
        <p:nvSpPr>
          <p:cNvPr id="6" name="TextBox 5">
            <a:extLst>
              <a:ext uri="{FF2B5EF4-FFF2-40B4-BE49-F238E27FC236}">
                <a16:creationId xmlns:a16="http://schemas.microsoft.com/office/drawing/2014/main" id="{C8A1DB9A-65E5-F74E-A739-41E962DAD092}"/>
              </a:ext>
            </a:extLst>
          </p:cNvPr>
          <p:cNvSpPr txBox="1"/>
          <p:nvPr/>
        </p:nvSpPr>
        <p:spPr>
          <a:xfrm>
            <a:off x="880958" y="86793"/>
            <a:ext cx="9459141" cy="1200329"/>
          </a:xfrm>
          <a:prstGeom prst="rect">
            <a:avLst/>
          </a:prstGeom>
          <a:noFill/>
        </p:spPr>
        <p:txBody>
          <a:bodyPr wrap="square" rtlCol="0">
            <a:spAutoFit/>
          </a:bodyPr>
          <a:lstStyle/>
          <a:p>
            <a:pPr marL="1371600" lvl="2" indent="-277813" algn="ctr">
              <a:defRPr/>
            </a:pPr>
            <a:r>
              <a:rPr lang="en-US" sz="3600" dirty="0">
                <a:latin typeface="Arial" panose="020B0604020202020204" pitchFamily="34" charset="0"/>
                <a:ea typeface="Arial" charset="0"/>
                <a:cs typeface="Arial" panose="020B0604020202020204" pitchFamily="34" charset="0"/>
              </a:rPr>
              <a:t>Multi-statistical approach reveals molecular tolerance markers</a:t>
            </a:r>
          </a:p>
        </p:txBody>
      </p:sp>
      <p:pic>
        <p:nvPicPr>
          <p:cNvPr id="7" name="Picture 6">
            <a:extLst>
              <a:ext uri="{FF2B5EF4-FFF2-40B4-BE49-F238E27FC236}">
                <a16:creationId xmlns:a16="http://schemas.microsoft.com/office/drawing/2014/main" id="{EBE90BA1-A267-2843-9A16-A695CC109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758" y="3338307"/>
            <a:ext cx="2775204" cy="3163824"/>
          </a:xfrm>
          <a:prstGeom prst="rect">
            <a:avLst/>
          </a:prstGeom>
        </p:spPr>
      </p:pic>
      <p:pic>
        <p:nvPicPr>
          <p:cNvPr id="8" name="Picture 7">
            <a:extLst>
              <a:ext uri="{FF2B5EF4-FFF2-40B4-BE49-F238E27FC236}">
                <a16:creationId xmlns:a16="http://schemas.microsoft.com/office/drawing/2014/main" id="{B39BA830-B3BE-4443-9ACB-61C8F33B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339" y="3338712"/>
            <a:ext cx="2791968" cy="3154680"/>
          </a:xfrm>
          <a:prstGeom prst="rect">
            <a:avLst/>
          </a:prstGeom>
        </p:spPr>
      </p:pic>
      <p:sp>
        <p:nvSpPr>
          <p:cNvPr id="9" name="Rectangle 8">
            <a:extLst>
              <a:ext uri="{FF2B5EF4-FFF2-40B4-BE49-F238E27FC236}">
                <a16:creationId xmlns:a16="http://schemas.microsoft.com/office/drawing/2014/main" id="{C31BB131-5605-9247-B205-064CC45BBF6A}"/>
              </a:ext>
            </a:extLst>
          </p:cNvPr>
          <p:cNvSpPr/>
          <p:nvPr/>
        </p:nvSpPr>
        <p:spPr>
          <a:xfrm>
            <a:off x="7640847" y="3041816"/>
            <a:ext cx="2834615" cy="3473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E374FB-BD2F-374F-A6BC-FE448AC70573}"/>
              </a:ext>
            </a:extLst>
          </p:cNvPr>
          <p:cNvSpPr/>
          <p:nvPr/>
        </p:nvSpPr>
        <p:spPr>
          <a:xfrm>
            <a:off x="4647126" y="3041816"/>
            <a:ext cx="2834615" cy="3473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02F18-F880-DB4E-A91E-2ED765C796AE}"/>
              </a:ext>
            </a:extLst>
          </p:cNvPr>
          <p:cNvSpPr/>
          <p:nvPr/>
        </p:nvSpPr>
        <p:spPr>
          <a:xfrm>
            <a:off x="1659225" y="3058365"/>
            <a:ext cx="2828794" cy="34565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739E19-6D44-5A43-9586-47BF9D2B18D7}"/>
              </a:ext>
            </a:extLst>
          </p:cNvPr>
          <p:cNvSpPr txBox="1"/>
          <p:nvPr/>
        </p:nvSpPr>
        <p:spPr>
          <a:xfrm>
            <a:off x="2631761" y="2995382"/>
            <a:ext cx="974947" cy="369332"/>
          </a:xfrm>
          <a:prstGeom prst="rect">
            <a:avLst/>
          </a:prstGeom>
          <a:noFill/>
        </p:spPr>
        <p:txBody>
          <a:bodyPr wrap="none" rtlCol="0">
            <a:spAutoFit/>
          </a:bodyPr>
          <a:lstStyle/>
          <a:p>
            <a:r>
              <a:rPr lang="en-US" b="1" dirty="0">
                <a:latin typeface="Arial" charset="0"/>
                <a:ea typeface="Arial" charset="0"/>
                <a:cs typeface="Arial" charset="0"/>
              </a:rPr>
              <a:t>Low O</a:t>
            </a:r>
            <a:r>
              <a:rPr lang="en-US" b="1" baseline="-25000" dirty="0">
                <a:latin typeface="Arial" charset="0"/>
                <a:ea typeface="Arial" charset="0"/>
                <a:cs typeface="Arial" charset="0"/>
              </a:rPr>
              <a:t>2</a:t>
            </a:r>
            <a:endParaRPr lang="en-US" b="1" dirty="0">
              <a:latin typeface="Arial" charset="0"/>
              <a:ea typeface="Arial" charset="0"/>
              <a:cs typeface="Arial" charset="0"/>
            </a:endParaRPr>
          </a:p>
        </p:txBody>
      </p:sp>
      <p:sp>
        <p:nvSpPr>
          <p:cNvPr id="13" name="TextBox 12">
            <a:extLst>
              <a:ext uri="{FF2B5EF4-FFF2-40B4-BE49-F238E27FC236}">
                <a16:creationId xmlns:a16="http://schemas.microsoft.com/office/drawing/2014/main" id="{519C8C38-B3C5-A148-895A-7FB9B81B7700}"/>
              </a:ext>
            </a:extLst>
          </p:cNvPr>
          <p:cNvSpPr txBox="1"/>
          <p:nvPr/>
        </p:nvSpPr>
        <p:spPr>
          <a:xfrm>
            <a:off x="5610529" y="2994277"/>
            <a:ext cx="1018227" cy="369332"/>
          </a:xfrm>
          <a:prstGeom prst="rect">
            <a:avLst/>
          </a:prstGeom>
          <a:noFill/>
        </p:spPr>
        <p:txBody>
          <a:bodyPr wrap="none" rtlCol="0">
            <a:spAutoFit/>
          </a:bodyPr>
          <a:lstStyle/>
          <a:p>
            <a:r>
              <a:rPr lang="en-US" b="1" dirty="0">
                <a:latin typeface="Arial" charset="0"/>
                <a:ea typeface="Arial" charset="0"/>
                <a:cs typeface="Arial" charset="0"/>
              </a:rPr>
              <a:t>Low pH</a:t>
            </a:r>
          </a:p>
        </p:txBody>
      </p:sp>
      <p:sp>
        <p:nvSpPr>
          <p:cNvPr id="14" name="TextBox 13">
            <a:extLst>
              <a:ext uri="{FF2B5EF4-FFF2-40B4-BE49-F238E27FC236}">
                <a16:creationId xmlns:a16="http://schemas.microsoft.com/office/drawing/2014/main" id="{448B1018-55B6-FB43-AB4E-F5B1C934B7BA}"/>
              </a:ext>
            </a:extLst>
          </p:cNvPr>
          <p:cNvSpPr txBox="1"/>
          <p:nvPr/>
        </p:nvSpPr>
        <p:spPr>
          <a:xfrm>
            <a:off x="7976252" y="2987281"/>
            <a:ext cx="2071401" cy="369332"/>
          </a:xfrm>
          <a:prstGeom prst="rect">
            <a:avLst/>
          </a:prstGeom>
          <a:noFill/>
        </p:spPr>
        <p:txBody>
          <a:bodyPr wrap="none" rtlCol="0">
            <a:spAutoFit/>
          </a:bodyPr>
          <a:lstStyle/>
          <a:p>
            <a:r>
              <a:rPr lang="en-US" b="1" dirty="0">
                <a:latin typeface="Arial" charset="0"/>
                <a:ea typeface="Arial" charset="0"/>
                <a:cs typeface="Arial" charset="0"/>
              </a:rPr>
              <a:t>Low pH + Low O</a:t>
            </a:r>
            <a:r>
              <a:rPr lang="en-US" b="1" baseline="-25000" dirty="0">
                <a:latin typeface="Arial" charset="0"/>
                <a:ea typeface="Arial" charset="0"/>
                <a:cs typeface="Arial" charset="0"/>
              </a:rPr>
              <a:t>2</a:t>
            </a:r>
            <a:endParaRPr lang="en-US" b="1" dirty="0">
              <a:latin typeface="Arial" charset="0"/>
              <a:ea typeface="Arial" charset="0"/>
              <a:cs typeface="Arial" charset="0"/>
            </a:endParaRPr>
          </a:p>
        </p:txBody>
      </p:sp>
      <p:sp>
        <p:nvSpPr>
          <p:cNvPr id="19" name="TextBox 18">
            <a:extLst>
              <a:ext uri="{FF2B5EF4-FFF2-40B4-BE49-F238E27FC236}">
                <a16:creationId xmlns:a16="http://schemas.microsoft.com/office/drawing/2014/main" id="{7FEFA0E1-EFAA-CB4D-8ACA-27D23D67E239}"/>
              </a:ext>
            </a:extLst>
          </p:cNvPr>
          <p:cNvSpPr txBox="1"/>
          <p:nvPr/>
        </p:nvSpPr>
        <p:spPr>
          <a:xfrm>
            <a:off x="7652928" y="6513291"/>
            <a:ext cx="286559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SA Trigg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(2019) </a:t>
            </a:r>
            <a:r>
              <a:rPr lang="en-US" sz="1200" i="1" dirty="0">
                <a:latin typeface="Arial" panose="020B0604020202020204" pitchFamily="34" charset="0"/>
                <a:cs typeface="Arial" panose="020B0604020202020204" pitchFamily="34" charset="0"/>
              </a:rPr>
              <a:t>Scientific Reports</a:t>
            </a:r>
            <a:endParaRPr lang="en-US" sz="12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2A4A777A-DD2E-C149-9299-87E46E671D83}"/>
              </a:ext>
            </a:extLst>
          </p:cNvPr>
          <p:cNvGrpSpPr/>
          <p:nvPr/>
        </p:nvGrpSpPr>
        <p:grpSpPr>
          <a:xfrm>
            <a:off x="1574886" y="2154901"/>
            <a:ext cx="3523375" cy="674449"/>
            <a:chOff x="2943461" y="1619931"/>
            <a:chExt cx="3523375" cy="674449"/>
          </a:xfrm>
        </p:grpSpPr>
        <p:sp>
          <p:nvSpPr>
            <p:cNvPr id="20" name="TextBox 19">
              <a:extLst>
                <a:ext uri="{FF2B5EF4-FFF2-40B4-BE49-F238E27FC236}">
                  <a16:creationId xmlns:a16="http://schemas.microsoft.com/office/drawing/2014/main" id="{CF38B712-0E8B-FB46-8951-C7A5FA3D1F89}"/>
                </a:ext>
              </a:extLst>
            </p:cNvPr>
            <p:cNvSpPr txBox="1"/>
            <p:nvPr/>
          </p:nvSpPr>
          <p:spPr>
            <a:xfrm>
              <a:off x="2943461" y="2017381"/>
              <a:ext cx="26681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Large shapes = significantly affected</a:t>
              </a:r>
            </a:p>
          </p:txBody>
        </p:sp>
        <p:grpSp>
          <p:nvGrpSpPr>
            <p:cNvPr id="21" name="Group 20">
              <a:extLst>
                <a:ext uri="{FF2B5EF4-FFF2-40B4-BE49-F238E27FC236}">
                  <a16:creationId xmlns:a16="http://schemas.microsoft.com/office/drawing/2014/main" id="{B90BEDE3-8259-A645-8725-D06E6072A168}"/>
                </a:ext>
              </a:extLst>
            </p:cNvPr>
            <p:cNvGrpSpPr/>
            <p:nvPr/>
          </p:nvGrpSpPr>
          <p:grpSpPr>
            <a:xfrm>
              <a:off x="2964019" y="1619931"/>
              <a:ext cx="3502817" cy="414001"/>
              <a:chOff x="154783" y="5066611"/>
              <a:chExt cx="3502817" cy="414001"/>
            </a:xfrm>
          </p:grpSpPr>
          <p:sp>
            <p:nvSpPr>
              <p:cNvPr id="22" name="TextBox 21">
                <a:extLst>
                  <a:ext uri="{FF2B5EF4-FFF2-40B4-BE49-F238E27FC236}">
                    <a16:creationId xmlns:a16="http://schemas.microsoft.com/office/drawing/2014/main" id="{4E409EEB-6013-4444-8624-D8B19551A33B}"/>
                  </a:ext>
                </a:extLst>
              </p:cNvPr>
              <p:cNvSpPr txBox="1"/>
              <p:nvPr/>
            </p:nvSpPr>
            <p:spPr>
              <a:xfrm>
                <a:off x="368950" y="5234391"/>
                <a:ext cx="3288650" cy="246221"/>
              </a:xfrm>
              <a:prstGeom prst="rect">
                <a:avLst/>
              </a:prstGeom>
              <a:noFill/>
            </p:spPr>
            <p:txBody>
              <a:bodyPr wrap="square" rtlCol="0">
                <a:spAutoFit/>
              </a:bodyPr>
              <a:lstStyle/>
              <a:p>
                <a:r>
                  <a:rPr lang="en-US" sz="1000" dirty="0">
                    <a:latin typeface="Arial" charset="0"/>
                    <a:ea typeface="Arial" charset="0"/>
                    <a:cs typeface="Arial" charset="0"/>
                  </a:rPr>
                  <a:t>decreased	     increased	     no change</a:t>
                </a:r>
              </a:p>
            </p:txBody>
          </p:sp>
          <p:sp>
            <p:nvSpPr>
              <p:cNvPr id="23" name="TextBox 22">
                <a:extLst>
                  <a:ext uri="{FF2B5EF4-FFF2-40B4-BE49-F238E27FC236}">
                    <a16:creationId xmlns:a16="http://schemas.microsoft.com/office/drawing/2014/main" id="{A98D221F-5457-5F44-B135-6718F575AEEA}"/>
                  </a:ext>
                </a:extLst>
              </p:cNvPr>
              <p:cNvSpPr txBox="1"/>
              <p:nvPr/>
            </p:nvSpPr>
            <p:spPr>
              <a:xfrm>
                <a:off x="154783" y="5066611"/>
                <a:ext cx="3213169" cy="246221"/>
              </a:xfrm>
              <a:prstGeom prst="rect">
                <a:avLst/>
              </a:prstGeom>
              <a:noFill/>
              <a:ln w="12700">
                <a:noFill/>
              </a:ln>
            </p:spPr>
            <p:txBody>
              <a:bodyPr wrap="square" rtlCol="0">
                <a:spAutoFit/>
              </a:bodyPr>
              <a:lstStyle/>
              <a:p>
                <a:pPr algn="ctr"/>
                <a:r>
                  <a:rPr lang="en-US" sz="1000" b="1" dirty="0">
                    <a:latin typeface="Arial" charset="0"/>
                    <a:ea typeface="Arial" charset="0"/>
                    <a:cs typeface="Arial" charset="0"/>
                  </a:rPr>
                  <a:t>Abundance relative to ambient</a:t>
                </a:r>
              </a:p>
            </p:txBody>
          </p:sp>
          <p:sp>
            <p:nvSpPr>
              <p:cNvPr id="24" name="Rectangle 23">
                <a:extLst>
                  <a:ext uri="{FF2B5EF4-FFF2-40B4-BE49-F238E27FC236}">
                    <a16:creationId xmlns:a16="http://schemas.microsoft.com/office/drawing/2014/main" id="{A3FA5A47-379E-9147-B923-A90CEF26E445}"/>
                  </a:ext>
                </a:extLst>
              </p:cNvPr>
              <p:cNvSpPr/>
              <p:nvPr/>
            </p:nvSpPr>
            <p:spPr>
              <a:xfrm>
                <a:off x="302719" y="5317581"/>
                <a:ext cx="108952" cy="102750"/>
              </a:xfrm>
              <a:prstGeom prst="rect">
                <a:avLst/>
              </a:prstGeom>
              <a:ln>
                <a:solidFill>
                  <a:srgbClr val="00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5" name="Rectangle 24">
                <a:extLst>
                  <a:ext uri="{FF2B5EF4-FFF2-40B4-BE49-F238E27FC236}">
                    <a16:creationId xmlns:a16="http://schemas.microsoft.com/office/drawing/2014/main" id="{79840CEB-0CAD-0E4D-B48D-8A4E33EC4C86}"/>
                  </a:ext>
                </a:extLst>
              </p:cNvPr>
              <p:cNvSpPr/>
              <p:nvPr/>
            </p:nvSpPr>
            <p:spPr>
              <a:xfrm>
                <a:off x="1383133" y="5317581"/>
                <a:ext cx="108952" cy="102750"/>
              </a:xfrm>
              <a:prstGeom prst="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6" name="Rectangle 25">
                <a:extLst>
                  <a:ext uri="{FF2B5EF4-FFF2-40B4-BE49-F238E27FC236}">
                    <a16:creationId xmlns:a16="http://schemas.microsoft.com/office/drawing/2014/main" id="{5FCF350C-2C0B-7D46-87C2-0EA99D72AAF9}"/>
                  </a:ext>
                </a:extLst>
              </p:cNvPr>
              <p:cNvSpPr/>
              <p:nvPr/>
            </p:nvSpPr>
            <p:spPr>
              <a:xfrm>
                <a:off x="2342940" y="5317581"/>
                <a:ext cx="108952" cy="10275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 name="Rectangle 26">
                <a:extLst>
                  <a:ext uri="{FF2B5EF4-FFF2-40B4-BE49-F238E27FC236}">
                    <a16:creationId xmlns:a16="http://schemas.microsoft.com/office/drawing/2014/main" id="{EDE08DAE-B3D7-B54B-B071-9D7919FCF5C0}"/>
                  </a:ext>
                </a:extLst>
              </p:cNvPr>
              <p:cNvSpPr/>
              <p:nvPr/>
            </p:nvSpPr>
            <p:spPr>
              <a:xfrm>
                <a:off x="164211" y="5264269"/>
                <a:ext cx="3213169" cy="206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pic>
        <p:nvPicPr>
          <p:cNvPr id="4" name="Picture 3" descr="A screenshot of a cell phone&#10;&#10;Description automatically generated">
            <a:extLst>
              <a:ext uri="{FF2B5EF4-FFF2-40B4-BE49-F238E27FC236}">
                <a16:creationId xmlns:a16="http://schemas.microsoft.com/office/drawing/2014/main" id="{4D5A4770-E786-1140-9AE8-96338D27564A}"/>
              </a:ext>
            </a:extLst>
          </p:cNvPr>
          <p:cNvPicPr>
            <a:picLocks noChangeAspect="1"/>
          </p:cNvPicPr>
          <p:nvPr/>
        </p:nvPicPr>
        <p:blipFill rotWithShape="1">
          <a:blip r:embed="rId6"/>
          <a:srcRect l="16518" t="80490" r="61240" b="5843"/>
          <a:stretch/>
        </p:blipFill>
        <p:spPr>
          <a:xfrm>
            <a:off x="5164492" y="1684522"/>
            <a:ext cx="3377825" cy="1258148"/>
          </a:xfrm>
          <a:prstGeom prst="rect">
            <a:avLst/>
          </a:prstGeom>
        </p:spPr>
      </p:pic>
    </p:spTree>
    <p:extLst>
      <p:ext uri="{BB962C8B-B14F-4D97-AF65-F5344CB8AC3E}">
        <p14:creationId xmlns:p14="http://schemas.microsoft.com/office/powerpoint/2010/main" val="1692350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3E0CEBC-1B97-7F4C-AA93-B08A172C7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598" y="3314896"/>
            <a:ext cx="2775204" cy="3168396"/>
          </a:xfrm>
          <a:prstGeom prst="rect">
            <a:avLst/>
          </a:prstGeom>
        </p:spPr>
      </p:pic>
      <p:sp>
        <p:nvSpPr>
          <p:cNvPr id="6" name="TextBox 5">
            <a:extLst>
              <a:ext uri="{FF2B5EF4-FFF2-40B4-BE49-F238E27FC236}">
                <a16:creationId xmlns:a16="http://schemas.microsoft.com/office/drawing/2014/main" id="{C8A1DB9A-65E5-F74E-A739-41E962DAD092}"/>
              </a:ext>
            </a:extLst>
          </p:cNvPr>
          <p:cNvSpPr txBox="1"/>
          <p:nvPr/>
        </p:nvSpPr>
        <p:spPr>
          <a:xfrm>
            <a:off x="880958" y="86793"/>
            <a:ext cx="9459141" cy="1200329"/>
          </a:xfrm>
          <a:prstGeom prst="rect">
            <a:avLst/>
          </a:prstGeom>
          <a:noFill/>
        </p:spPr>
        <p:txBody>
          <a:bodyPr wrap="square" rtlCol="0">
            <a:spAutoFit/>
          </a:bodyPr>
          <a:lstStyle/>
          <a:p>
            <a:pPr marL="1371600" lvl="2" indent="-277813" algn="ctr">
              <a:defRPr/>
            </a:pPr>
            <a:r>
              <a:rPr lang="en-US" sz="3600" dirty="0">
                <a:latin typeface="Arial" panose="020B0604020202020204" pitchFamily="34" charset="0"/>
                <a:ea typeface="Arial" charset="0"/>
                <a:cs typeface="Arial" panose="020B0604020202020204" pitchFamily="34" charset="0"/>
              </a:rPr>
              <a:t>Multi-statistical approach reveals molecular tolerance markers</a:t>
            </a:r>
          </a:p>
        </p:txBody>
      </p:sp>
      <p:pic>
        <p:nvPicPr>
          <p:cNvPr id="7" name="Picture 6">
            <a:extLst>
              <a:ext uri="{FF2B5EF4-FFF2-40B4-BE49-F238E27FC236}">
                <a16:creationId xmlns:a16="http://schemas.microsoft.com/office/drawing/2014/main" id="{EBE90BA1-A267-2843-9A16-A695CC109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758" y="3338307"/>
            <a:ext cx="2775204" cy="3163824"/>
          </a:xfrm>
          <a:prstGeom prst="rect">
            <a:avLst/>
          </a:prstGeom>
        </p:spPr>
      </p:pic>
      <p:pic>
        <p:nvPicPr>
          <p:cNvPr id="8" name="Picture 7">
            <a:extLst>
              <a:ext uri="{FF2B5EF4-FFF2-40B4-BE49-F238E27FC236}">
                <a16:creationId xmlns:a16="http://schemas.microsoft.com/office/drawing/2014/main" id="{B39BA830-B3BE-4443-9ACB-61C8F33B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339" y="3338712"/>
            <a:ext cx="2791968" cy="3154680"/>
          </a:xfrm>
          <a:prstGeom prst="rect">
            <a:avLst/>
          </a:prstGeom>
        </p:spPr>
      </p:pic>
      <p:sp>
        <p:nvSpPr>
          <p:cNvPr id="9" name="Rectangle 8">
            <a:extLst>
              <a:ext uri="{FF2B5EF4-FFF2-40B4-BE49-F238E27FC236}">
                <a16:creationId xmlns:a16="http://schemas.microsoft.com/office/drawing/2014/main" id="{C31BB131-5605-9247-B205-064CC45BBF6A}"/>
              </a:ext>
            </a:extLst>
          </p:cNvPr>
          <p:cNvSpPr/>
          <p:nvPr/>
        </p:nvSpPr>
        <p:spPr>
          <a:xfrm>
            <a:off x="7640847" y="3041816"/>
            <a:ext cx="2834615" cy="3473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E374FB-BD2F-374F-A6BC-FE448AC70573}"/>
              </a:ext>
            </a:extLst>
          </p:cNvPr>
          <p:cNvSpPr/>
          <p:nvPr/>
        </p:nvSpPr>
        <p:spPr>
          <a:xfrm>
            <a:off x="4647126" y="3041816"/>
            <a:ext cx="2834615" cy="3473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02F18-F880-DB4E-A91E-2ED765C796AE}"/>
              </a:ext>
            </a:extLst>
          </p:cNvPr>
          <p:cNvSpPr/>
          <p:nvPr/>
        </p:nvSpPr>
        <p:spPr>
          <a:xfrm>
            <a:off x="1659225" y="3058365"/>
            <a:ext cx="2828794" cy="34565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739E19-6D44-5A43-9586-47BF9D2B18D7}"/>
              </a:ext>
            </a:extLst>
          </p:cNvPr>
          <p:cNvSpPr txBox="1"/>
          <p:nvPr/>
        </p:nvSpPr>
        <p:spPr>
          <a:xfrm>
            <a:off x="2631761" y="2995382"/>
            <a:ext cx="974947" cy="369332"/>
          </a:xfrm>
          <a:prstGeom prst="rect">
            <a:avLst/>
          </a:prstGeom>
          <a:noFill/>
        </p:spPr>
        <p:txBody>
          <a:bodyPr wrap="none" rtlCol="0">
            <a:spAutoFit/>
          </a:bodyPr>
          <a:lstStyle/>
          <a:p>
            <a:r>
              <a:rPr lang="en-US" b="1" dirty="0">
                <a:latin typeface="Arial" charset="0"/>
                <a:ea typeface="Arial" charset="0"/>
                <a:cs typeface="Arial" charset="0"/>
              </a:rPr>
              <a:t>Low O</a:t>
            </a:r>
            <a:r>
              <a:rPr lang="en-US" b="1" baseline="-25000" dirty="0">
                <a:latin typeface="Arial" charset="0"/>
                <a:ea typeface="Arial" charset="0"/>
                <a:cs typeface="Arial" charset="0"/>
              </a:rPr>
              <a:t>2</a:t>
            </a:r>
            <a:endParaRPr lang="en-US" b="1" dirty="0">
              <a:latin typeface="Arial" charset="0"/>
              <a:ea typeface="Arial" charset="0"/>
              <a:cs typeface="Arial" charset="0"/>
            </a:endParaRPr>
          </a:p>
        </p:txBody>
      </p:sp>
      <p:sp>
        <p:nvSpPr>
          <p:cNvPr id="13" name="TextBox 12">
            <a:extLst>
              <a:ext uri="{FF2B5EF4-FFF2-40B4-BE49-F238E27FC236}">
                <a16:creationId xmlns:a16="http://schemas.microsoft.com/office/drawing/2014/main" id="{519C8C38-B3C5-A148-895A-7FB9B81B7700}"/>
              </a:ext>
            </a:extLst>
          </p:cNvPr>
          <p:cNvSpPr txBox="1"/>
          <p:nvPr/>
        </p:nvSpPr>
        <p:spPr>
          <a:xfrm>
            <a:off x="5610529" y="2994277"/>
            <a:ext cx="1018227" cy="369332"/>
          </a:xfrm>
          <a:prstGeom prst="rect">
            <a:avLst/>
          </a:prstGeom>
          <a:noFill/>
        </p:spPr>
        <p:txBody>
          <a:bodyPr wrap="none" rtlCol="0">
            <a:spAutoFit/>
          </a:bodyPr>
          <a:lstStyle/>
          <a:p>
            <a:r>
              <a:rPr lang="en-US" b="1" dirty="0">
                <a:latin typeface="Arial" charset="0"/>
                <a:ea typeface="Arial" charset="0"/>
                <a:cs typeface="Arial" charset="0"/>
              </a:rPr>
              <a:t>Low pH</a:t>
            </a:r>
          </a:p>
        </p:txBody>
      </p:sp>
      <p:sp>
        <p:nvSpPr>
          <p:cNvPr id="14" name="TextBox 13">
            <a:extLst>
              <a:ext uri="{FF2B5EF4-FFF2-40B4-BE49-F238E27FC236}">
                <a16:creationId xmlns:a16="http://schemas.microsoft.com/office/drawing/2014/main" id="{448B1018-55B6-FB43-AB4E-F5B1C934B7BA}"/>
              </a:ext>
            </a:extLst>
          </p:cNvPr>
          <p:cNvSpPr txBox="1"/>
          <p:nvPr/>
        </p:nvSpPr>
        <p:spPr>
          <a:xfrm>
            <a:off x="7976252" y="2987281"/>
            <a:ext cx="2071401" cy="369332"/>
          </a:xfrm>
          <a:prstGeom prst="rect">
            <a:avLst/>
          </a:prstGeom>
          <a:noFill/>
        </p:spPr>
        <p:txBody>
          <a:bodyPr wrap="none" rtlCol="0">
            <a:spAutoFit/>
          </a:bodyPr>
          <a:lstStyle/>
          <a:p>
            <a:r>
              <a:rPr lang="en-US" b="1" dirty="0">
                <a:latin typeface="Arial" charset="0"/>
                <a:ea typeface="Arial" charset="0"/>
                <a:cs typeface="Arial" charset="0"/>
              </a:rPr>
              <a:t>Low pH + Low O</a:t>
            </a:r>
            <a:r>
              <a:rPr lang="en-US" b="1" baseline="-25000" dirty="0">
                <a:latin typeface="Arial" charset="0"/>
                <a:ea typeface="Arial" charset="0"/>
                <a:cs typeface="Arial" charset="0"/>
              </a:rPr>
              <a:t>2</a:t>
            </a:r>
            <a:endParaRPr lang="en-US" b="1" dirty="0">
              <a:latin typeface="Arial" charset="0"/>
              <a:ea typeface="Arial" charset="0"/>
              <a:cs typeface="Arial" charset="0"/>
            </a:endParaRPr>
          </a:p>
        </p:txBody>
      </p:sp>
      <p:sp>
        <p:nvSpPr>
          <p:cNvPr id="19" name="TextBox 18">
            <a:extLst>
              <a:ext uri="{FF2B5EF4-FFF2-40B4-BE49-F238E27FC236}">
                <a16:creationId xmlns:a16="http://schemas.microsoft.com/office/drawing/2014/main" id="{7FEFA0E1-EFAA-CB4D-8ACA-27D23D67E239}"/>
              </a:ext>
            </a:extLst>
          </p:cNvPr>
          <p:cNvSpPr txBox="1"/>
          <p:nvPr/>
        </p:nvSpPr>
        <p:spPr>
          <a:xfrm>
            <a:off x="7652928" y="6513291"/>
            <a:ext cx="286559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SA Trigg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(2019) </a:t>
            </a:r>
            <a:r>
              <a:rPr lang="en-US" sz="1200" i="1" dirty="0">
                <a:latin typeface="Arial" panose="020B0604020202020204" pitchFamily="34" charset="0"/>
                <a:cs typeface="Arial" panose="020B0604020202020204" pitchFamily="34" charset="0"/>
              </a:rPr>
              <a:t>Scientific Reports</a:t>
            </a:r>
            <a:endParaRPr lang="en-US" sz="12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5DE4D805-7CE3-2E40-994F-7994CE3894E0}"/>
              </a:ext>
            </a:extLst>
          </p:cNvPr>
          <p:cNvSpPr txBox="1"/>
          <p:nvPr/>
        </p:nvSpPr>
        <p:spPr>
          <a:xfrm>
            <a:off x="1564449" y="1920896"/>
            <a:ext cx="2835421" cy="1508105"/>
          </a:xfrm>
          <a:prstGeom prst="rect">
            <a:avLst/>
          </a:prstGeom>
          <a:noFill/>
        </p:spPr>
        <p:txBody>
          <a:bodyPr wrap="square" rtlCol="0">
            <a:spAutoFit/>
          </a:bodyPr>
          <a:lstStyle/>
          <a:p>
            <a:pPr algn="ctr"/>
            <a:r>
              <a:rPr lang="en-US" b="1" dirty="0">
                <a:solidFill>
                  <a:srgbClr val="E96B25"/>
                </a:solidFill>
              </a:rPr>
              <a:t>ENERGY CONSERVATION</a:t>
            </a:r>
          </a:p>
          <a:p>
            <a:pPr algn="ctr"/>
            <a:r>
              <a:rPr lang="en-US" sz="1400" dirty="0"/>
              <a:t>Conserved hypoxia responses</a:t>
            </a:r>
          </a:p>
          <a:p>
            <a:r>
              <a:rPr lang="en-US" sz="1200" dirty="0"/>
              <a:t>(e.g. cysteine degradation up, glutathione synthesis down, lysine degradation down)</a:t>
            </a:r>
          </a:p>
          <a:p>
            <a:endParaRPr lang="en-US" dirty="0"/>
          </a:p>
          <a:p>
            <a:pPr marL="285750" indent="-285750">
              <a:buFont typeface="Arial" panose="020B0604020202020204" pitchFamily="34" charset="0"/>
              <a:buChar char="•"/>
            </a:pPr>
            <a:endParaRPr lang="en-US" dirty="0">
              <a:solidFill>
                <a:srgbClr val="FF0000"/>
              </a:solidFill>
            </a:endParaRPr>
          </a:p>
        </p:txBody>
      </p:sp>
      <p:sp>
        <p:nvSpPr>
          <p:cNvPr id="30" name="TextBox 29">
            <a:extLst>
              <a:ext uri="{FF2B5EF4-FFF2-40B4-BE49-F238E27FC236}">
                <a16:creationId xmlns:a16="http://schemas.microsoft.com/office/drawing/2014/main" id="{22497B9B-FE86-1646-9D10-BED1A7D2E155}"/>
              </a:ext>
            </a:extLst>
          </p:cNvPr>
          <p:cNvSpPr txBox="1"/>
          <p:nvPr/>
        </p:nvSpPr>
        <p:spPr>
          <a:xfrm>
            <a:off x="4623948" y="1920042"/>
            <a:ext cx="2835421" cy="738664"/>
          </a:xfrm>
          <a:prstGeom prst="rect">
            <a:avLst/>
          </a:prstGeom>
          <a:noFill/>
        </p:spPr>
        <p:txBody>
          <a:bodyPr wrap="square" rtlCol="0">
            <a:spAutoFit/>
          </a:bodyPr>
          <a:lstStyle/>
          <a:p>
            <a:pPr algn="ctr"/>
            <a:r>
              <a:rPr lang="en-US" b="1" dirty="0">
                <a:solidFill>
                  <a:srgbClr val="00B050"/>
                </a:solidFill>
              </a:rPr>
              <a:t>ENERGY GENERATION</a:t>
            </a:r>
          </a:p>
          <a:p>
            <a:pPr marL="119063"/>
            <a:r>
              <a:rPr lang="en-US" sz="1200" dirty="0"/>
              <a:t>(e.g. aspartic and maleic acid down citric acid cycle up)</a:t>
            </a:r>
          </a:p>
        </p:txBody>
      </p:sp>
      <p:sp>
        <p:nvSpPr>
          <p:cNvPr id="31" name="TextBox 30">
            <a:extLst>
              <a:ext uri="{FF2B5EF4-FFF2-40B4-BE49-F238E27FC236}">
                <a16:creationId xmlns:a16="http://schemas.microsoft.com/office/drawing/2014/main" id="{0CCD1142-4CB6-454F-8B3F-B49C16AE2273}"/>
              </a:ext>
            </a:extLst>
          </p:cNvPr>
          <p:cNvSpPr txBox="1"/>
          <p:nvPr/>
        </p:nvSpPr>
        <p:spPr>
          <a:xfrm>
            <a:off x="7386557" y="1920043"/>
            <a:ext cx="3343192" cy="1692771"/>
          </a:xfrm>
          <a:prstGeom prst="rect">
            <a:avLst/>
          </a:prstGeom>
          <a:noFill/>
        </p:spPr>
        <p:txBody>
          <a:bodyPr wrap="square" rtlCol="0">
            <a:spAutoFit/>
          </a:bodyPr>
          <a:lstStyle/>
          <a:p>
            <a:pPr algn="ctr"/>
            <a:r>
              <a:rPr lang="en-US" b="1" dirty="0">
                <a:solidFill>
                  <a:srgbClr val="E96B25"/>
                </a:solidFill>
              </a:rPr>
              <a:t>ENERGY CONSERVATION</a:t>
            </a:r>
          </a:p>
          <a:p>
            <a:pPr algn="ctr"/>
            <a:r>
              <a:rPr lang="en-US" sz="1400" dirty="0">
                <a:solidFill>
                  <a:srgbClr val="E96B25"/>
                </a:solidFill>
              </a:rPr>
              <a:t>Conserved hypoxia responses</a:t>
            </a:r>
          </a:p>
          <a:p>
            <a:pPr algn="ctr"/>
            <a:r>
              <a:rPr lang="en-US" sz="1200" dirty="0"/>
              <a:t>(e.g. synergistic effects on lysine degradation, synergistic effects on aromatic amino acid metabolism)</a:t>
            </a:r>
          </a:p>
          <a:p>
            <a:endParaRPr lang="en-US" dirty="0">
              <a:solidFill>
                <a:srgbClr val="E96B25"/>
              </a:solidFill>
            </a:endParaRPr>
          </a:p>
          <a:p>
            <a:pPr marL="285750" indent="-285750">
              <a:buFont typeface="Arial" panose="020B0604020202020204" pitchFamily="34" charset="0"/>
              <a:buChar char="•"/>
            </a:pPr>
            <a:endParaRPr lang="en-US" dirty="0">
              <a:solidFill>
                <a:srgbClr val="FF0000"/>
              </a:solidFill>
            </a:endParaRPr>
          </a:p>
        </p:txBody>
      </p:sp>
    </p:spTree>
    <p:extLst>
      <p:ext uri="{BB962C8B-B14F-4D97-AF65-F5344CB8AC3E}">
        <p14:creationId xmlns:p14="http://schemas.microsoft.com/office/powerpoint/2010/main" val="2865016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810A-BA41-D342-930F-E4E6F4D6B827}"/>
              </a:ext>
            </a:extLst>
          </p:cNvPr>
          <p:cNvSpPr>
            <a:spLocks noGrp="1"/>
          </p:cNvSpPr>
          <p:nvPr>
            <p:ph type="title"/>
          </p:nvPr>
        </p:nvSpPr>
        <p:spPr>
          <a:xfrm>
            <a:off x="879016" y="0"/>
            <a:ext cx="10891345" cy="1325563"/>
          </a:xfrm>
        </p:spPr>
        <p:txBody>
          <a:bodyPr>
            <a:normAutofit/>
          </a:bodyPr>
          <a:lstStyle/>
          <a:p>
            <a:pPr algn="ctr"/>
            <a:r>
              <a:rPr lang="en-US" sz="3600" dirty="0">
                <a:latin typeface="Arial" panose="020B0604020202020204" pitchFamily="34" charset="0"/>
                <a:cs typeface="Arial" panose="020B0604020202020204" pitchFamily="34" charset="0"/>
              </a:rPr>
              <a:t>Pteropod metabolomic response to ocean acidification conditions</a:t>
            </a:r>
          </a:p>
        </p:txBody>
      </p:sp>
      <p:pic>
        <p:nvPicPr>
          <p:cNvPr id="40" name="Picture 39">
            <a:extLst>
              <a:ext uri="{FF2B5EF4-FFF2-40B4-BE49-F238E27FC236}">
                <a16:creationId xmlns:a16="http://schemas.microsoft.com/office/drawing/2014/main" id="{10341BCE-4D1F-114C-B17A-33F22CCFBA45}"/>
              </a:ext>
            </a:extLst>
          </p:cNvPr>
          <p:cNvPicPr>
            <a:picLocks noChangeAspect="1"/>
          </p:cNvPicPr>
          <p:nvPr/>
        </p:nvPicPr>
        <p:blipFill>
          <a:blip r:embed="rId3"/>
          <a:stretch>
            <a:fillRect/>
          </a:stretch>
        </p:blipFill>
        <p:spPr>
          <a:xfrm>
            <a:off x="208699" y="2991676"/>
            <a:ext cx="3845885" cy="2189196"/>
          </a:xfrm>
          <a:prstGeom prst="rect">
            <a:avLst/>
          </a:prstGeom>
        </p:spPr>
      </p:pic>
      <p:grpSp>
        <p:nvGrpSpPr>
          <p:cNvPr id="15" name="Group 14">
            <a:extLst>
              <a:ext uri="{FF2B5EF4-FFF2-40B4-BE49-F238E27FC236}">
                <a16:creationId xmlns:a16="http://schemas.microsoft.com/office/drawing/2014/main" id="{B3F311BC-B290-564C-B38F-BB1A25F2E15F}"/>
              </a:ext>
            </a:extLst>
          </p:cNvPr>
          <p:cNvGrpSpPr/>
          <p:nvPr/>
        </p:nvGrpSpPr>
        <p:grpSpPr>
          <a:xfrm>
            <a:off x="499906" y="2470169"/>
            <a:ext cx="3225013" cy="469149"/>
            <a:chOff x="-3022597" y="3855297"/>
            <a:chExt cx="3225013" cy="469149"/>
          </a:xfrm>
        </p:grpSpPr>
        <p:sp>
          <p:nvSpPr>
            <p:cNvPr id="16" name="TextBox 15">
              <a:extLst>
                <a:ext uri="{FF2B5EF4-FFF2-40B4-BE49-F238E27FC236}">
                  <a16:creationId xmlns:a16="http://schemas.microsoft.com/office/drawing/2014/main" id="{556C26F9-5A8D-8D40-98CE-FB9E014E4F74}"/>
                </a:ext>
              </a:extLst>
            </p:cNvPr>
            <p:cNvSpPr txBox="1"/>
            <p:nvPr/>
          </p:nvSpPr>
          <p:spPr>
            <a:xfrm>
              <a:off x="-3022597" y="3855297"/>
              <a:ext cx="758221" cy="430887"/>
            </a:xfrm>
            <a:prstGeom prst="rect">
              <a:avLst/>
            </a:prstGeom>
            <a:solidFill>
              <a:schemeClr val="bg1"/>
            </a:solidFill>
          </p:spPr>
          <p:txBody>
            <a:bodyPr wrap="none" lIns="0" tIns="0" rIns="0" bIns="0" rtlCol="0">
              <a:spAutoFit/>
            </a:bodyPr>
            <a:lstStyle/>
            <a:p>
              <a:pPr algn="r"/>
              <a:r>
                <a:rPr lang="en-US" sz="1400" b="1" dirty="0">
                  <a:solidFill>
                    <a:srgbClr val="FF7316"/>
                  </a:solidFill>
                  <a:latin typeface="Arial" charset="0"/>
                  <a:ea typeface="Arial" charset="0"/>
                  <a:cs typeface="Arial" charset="0"/>
                </a:rPr>
                <a:t>Norm pH</a:t>
              </a:r>
            </a:p>
            <a:p>
              <a:pPr algn="r"/>
              <a:r>
                <a:rPr lang="en-US" sz="1400" b="1" dirty="0">
                  <a:solidFill>
                    <a:srgbClr val="FF7316"/>
                  </a:solidFill>
                  <a:latin typeface="Arial" charset="0"/>
                  <a:ea typeface="Arial" charset="0"/>
                  <a:cs typeface="Arial" charset="0"/>
                </a:rPr>
                <a:t>Norm O</a:t>
              </a:r>
              <a:r>
                <a:rPr lang="en-US" sz="1400" b="1" baseline="-25000" dirty="0">
                  <a:solidFill>
                    <a:srgbClr val="FF7316"/>
                  </a:solidFill>
                  <a:latin typeface="Arial" charset="0"/>
                  <a:ea typeface="Arial" charset="0"/>
                  <a:cs typeface="Arial" charset="0"/>
                </a:rPr>
                <a:t>2</a:t>
              </a:r>
              <a:endParaRPr lang="en-US" sz="1400" b="1" dirty="0">
                <a:solidFill>
                  <a:srgbClr val="FF7316"/>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6B15D742-CFD2-DB4A-85ED-A121E0C658AF}"/>
                </a:ext>
              </a:extLst>
            </p:cNvPr>
            <p:cNvSpPr txBox="1"/>
            <p:nvPr/>
          </p:nvSpPr>
          <p:spPr>
            <a:xfrm>
              <a:off x="-2015781" y="3958800"/>
              <a:ext cx="613951" cy="215444"/>
            </a:xfrm>
            <a:prstGeom prst="rect">
              <a:avLst/>
            </a:prstGeom>
            <a:solidFill>
              <a:schemeClr val="bg1"/>
            </a:solidFill>
          </p:spPr>
          <p:txBody>
            <a:bodyPr wrap="none" lIns="0" tIns="0" rIns="0" bIns="0" rtlCol="0">
              <a:spAutoFit/>
            </a:bodyPr>
            <a:lstStyle/>
            <a:p>
              <a:pPr algn="r"/>
              <a:r>
                <a:rPr lang="en-US" sz="1400" b="1" dirty="0">
                  <a:solidFill>
                    <a:srgbClr val="0B8C05"/>
                  </a:solidFill>
                  <a:latin typeface="Arial" charset="0"/>
                  <a:ea typeface="Arial" charset="0"/>
                  <a:cs typeface="Arial" charset="0"/>
                </a:rPr>
                <a:t>Low O</a:t>
              </a:r>
              <a:r>
                <a:rPr lang="en-US" sz="1400" b="1" baseline="-25000" dirty="0">
                  <a:solidFill>
                    <a:srgbClr val="0B8C05"/>
                  </a:solidFill>
                  <a:latin typeface="Arial" charset="0"/>
                  <a:ea typeface="Arial" charset="0"/>
                  <a:cs typeface="Arial" charset="0"/>
                </a:rPr>
                <a:t>2</a:t>
              </a:r>
              <a:endParaRPr lang="en-US" sz="1400" b="1" dirty="0">
                <a:solidFill>
                  <a:srgbClr val="0B8C05"/>
                </a:solidFill>
                <a:latin typeface="Arial" charset="0"/>
                <a:ea typeface="Arial" charset="0"/>
                <a:cs typeface="Arial" charset="0"/>
              </a:endParaRPr>
            </a:p>
          </p:txBody>
        </p:sp>
        <p:sp>
          <p:nvSpPr>
            <p:cNvPr id="18" name="TextBox 17">
              <a:extLst>
                <a:ext uri="{FF2B5EF4-FFF2-40B4-BE49-F238E27FC236}">
                  <a16:creationId xmlns:a16="http://schemas.microsoft.com/office/drawing/2014/main" id="{1C5148E0-D42E-9740-9D24-93FD7333CEF1}"/>
                </a:ext>
              </a:extLst>
            </p:cNvPr>
            <p:cNvSpPr txBox="1"/>
            <p:nvPr/>
          </p:nvSpPr>
          <p:spPr>
            <a:xfrm>
              <a:off x="-1245718" y="3964691"/>
              <a:ext cx="646011" cy="215444"/>
            </a:xfrm>
            <a:prstGeom prst="rect">
              <a:avLst/>
            </a:prstGeom>
            <a:solidFill>
              <a:schemeClr val="bg1"/>
            </a:solidFill>
          </p:spPr>
          <p:txBody>
            <a:bodyPr wrap="none" lIns="0" tIns="0" rIns="0" bIns="0" rtlCol="0">
              <a:spAutoFit/>
            </a:bodyPr>
            <a:lstStyle/>
            <a:p>
              <a:pPr algn="r"/>
              <a:r>
                <a:rPr lang="en-US" sz="1400" b="1" dirty="0">
                  <a:solidFill>
                    <a:srgbClr val="7F6ABA"/>
                  </a:solidFill>
                  <a:latin typeface="Arial" charset="0"/>
                  <a:ea typeface="Arial" charset="0"/>
                  <a:cs typeface="Arial" charset="0"/>
                </a:rPr>
                <a:t>Low pH</a:t>
              </a:r>
            </a:p>
          </p:txBody>
        </p:sp>
        <p:sp>
          <p:nvSpPr>
            <p:cNvPr id="19" name="TextBox 18">
              <a:extLst>
                <a:ext uri="{FF2B5EF4-FFF2-40B4-BE49-F238E27FC236}">
                  <a16:creationId xmlns:a16="http://schemas.microsoft.com/office/drawing/2014/main" id="{AA9C3AE5-AA00-D549-846A-2910659A5FEC}"/>
                </a:ext>
              </a:extLst>
            </p:cNvPr>
            <p:cNvSpPr txBox="1"/>
            <p:nvPr/>
          </p:nvSpPr>
          <p:spPr>
            <a:xfrm>
              <a:off x="-443595" y="3893559"/>
              <a:ext cx="646011" cy="430887"/>
            </a:xfrm>
            <a:prstGeom prst="rect">
              <a:avLst/>
            </a:prstGeom>
            <a:solidFill>
              <a:schemeClr val="bg1"/>
            </a:solidFill>
          </p:spPr>
          <p:txBody>
            <a:bodyPr wrap="none" lIns="0" tIns="0" rIns="0" bIns="0" rtlCol="0">
              <a:spAutoFit/>
            </a:bodyPr>
            <a:lstStyle/>
            <a:p>
              <a:pPr algn="r"/>
              <a:r>
                <a:rPr lang="en-US" sz="1400" b="1" dirty="0">
                  <a:solidFill>
                    <a:srgbClr val="00B0F0"/>
                  </a:solidFill>
                  <a:latin typeface="Arial" charset="0"/>
                  <a:ea typeface="Arial" charset="0"/>
                  <a:cs typeface="Arial" charset="0"/>
                </a:rPr>
                <a:t>Low pH</a:t>
              </a:r>
            </a:p>
            <a:p>
              <a:pPr algn="r"/>
              <a:r>
                <a:rPr lang="en-US" sz="1400" b="1" dirty="0">
                  <a:solidFill>
                    <a:srgbClr val="00B0F0"/>
                  </a:solidFill>
                  <a:latin typeface="Arial" charset="0"/>
                  <a:ea typeface="Arial" charset="0"/>
                  <a:cs typeface="Arial" charset="0"/>
                </a:rPr>
                <a:t>Low O</a:t>
              </a:r>
              <a:r>
                <a:rPr lang="en-US" sz="1400" b="1" baseline="-25000" dirty="0">
                  <a:solidFill>
                    <a:srgbClr val="00B0F0"/>
                  </a:solidFill>
                  <a:latin typeface="Arial" charset="0"/>
                  <a:ea typeface="Arial" charset="0"/>
                  <a:cs typeface="Arial" charset="0"/>
                </a:rPr>
                <a:t>2</a:t>
              </a:r>
              <a:endParaRPr lang="en-US" sz="1400" b="1" dirty="0">
                <a:solidFill>
                  <a:srgbClr val="00B0F0"/>
                </a:solidFill>
                <a:latin typeface="Arial" charset="0"/>
                <a:ea typeface="Arial" charset="0"/>
                <a:cs typeface="Arial" charset="0"/>
              </a:endParaRPr>
            </a:p>
          </p:txBody>
        </p:sp>
      </p:grpSp>
      <p:sp>
        <p:nvSpPr>
          <p:cNvPr id="29" name="TextBox 28">
            <a:extLst>
              <a:ext uri="{FF2B5EF4-FFF2-40B4-BE49-F238E27FC236}">
                <a16:creationId xmlns:a16="http://schemas.microsoft.com/office/drawing/2014/main" id="{42B5BFC8-0B12-3244-AB70-6364F1C70365}"/>
              </a:ext>
            </a:extLst>
          </p:cNvPr>
          <p:cNvSpPr txBox="1"/>
          <p:nvPr/>
        </p:nvSpPr>
        <p:spPr>
          <a:xfrm>
            <a:off x="1044480" y="1979240"/>
            <a:ext cx="2177199" cy="400110"/>
          </a:xfrm>
          <a:prstGeom prst="rect">
            <a:avLst/>
          </a:prstGeom>
          <a:noFill/>
        </p:spPr>
        <p:txBody>
          <a:bodyPr wrap="none" rtlCol="0">
            <a:spAutoFit/>
          </a:bodyPr>
          <a:lstStyle/>
          <a:p>
            <a:r>
              <a:rPr lang="en-US" sz="2000" b="1" dirty="0">
                <a:latin typeface="Arial" charset="0"/>
                <a:ea typeface="Arial" charset="0"/>
                <a:cs typeface="Arial" charset="0"/>
              </a:rPr>
              <a:t>9-day treatment:</a:t>
            </a:r>
          </a:p>
        </p:txBody>
      </p:sp>
      <p:sp>
        <p:nvSpPr>
          <p:cNvPr id="30" name="TextBox 29">
            <a:extLst>
              <a:ext uri="{FF2B5EF4-FFF2-40B4-BE49-F238E27FC236}">
                <a16:creationId xmlns:a16="http://schemas.microsoft.com/office/drawing/2014/main" id="{0D6436CD-9C8B-684D-A533-BB2CBB12D59A}"/>
              </a:ext>
            </a:extLst>
          </p:cNvPr>
          <p:cNvSpPr txBox="1"/>
          <p:nvPr/>
        </p:nvSpPr>
        <p:spPr>
          <a:xfrm>
            <a:off x="81455" y="5269095"/>
            <a:ext cx="250119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No effect on survival</a:t>
            </a:r>
          </a:p>
        </p:txBody>
      </p:sp>
    </p:spTree>
    <p:extLst>
      <p:ext uri="{BB962C8B-B14F-4D97-AF65-F5344CB8AC3E}">
        <p14:creationId xmlns:p14="http://schemas.microsoft.com/office/powerpoint/2010/main" val="250733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810A-BA41-D342-930F-E4E6F4D6B827}"/>
              </a:ext>
            </a:extLst>
          </p:cNvPr>
          <p:cNvSpPr>
            <a:spLocks noGrp="1"/>
          </p:cNvSpPr>
          <p:nvPr>
            <p:ph type="title"/>
          </p:nvPr>
        </p:nvSpPr>
        <p:spPr>
          <a:xfrm>
            <a:off x="168560" y="-31233"/>
            <a:ext cx="11297744" cy="1325563"/>
          </a:xfrm>
        </p:spPr>
        <p:txBody>
          <a:bodyPr>
            <a:normAutofit/>
          </a:bodyPr>
          <a:lstStyle/>
          <a:p>
            <a:pPr marL="1371600" lvl="2" indent="-277813" algn="ctr">
              <a:defRPr/>
            </a:pPr>
            <a:r>
              <a:rPr lang="en-US" sz="3600" dirty="0">
                <a:latin typeface="Arial" panose="020B0604020202020204" pitchFamily="34" charset="0"/>
                <a:ea typeface="Arial" charset="0"/>
                <a:cs typeface="Arial" panose="020B0604020202020204" pitchFamily="34" charset="0"/>
              </a:rPr>
              <a:t>Multi-statistical approach reveals molecular tolerance markers</a:t>
            </a:r>
          </a:p>
        </p:txBody>
      </p:sp>
      <p:pic>
        <p:nvPicPr>
          <p:cNvPr id="40" name="Picture 39">
            <a:extLst>
              <a:ext uri="{FF2B5EF4-FFF2-40B4-BE49-F238E27FC236}">
                <a16:creationId xmlns:a16="http://schemas.microsoft.com/office/drawing/2014/main" id="{10341BCE-4D1F-114C-B17A-33F22CCFBA45}"/>
              </a:ext>
            </a:extLst>
          </p:cNvPr>
          <p:cNvPicPr>
            <a:picLocks noChangeAspect="1"/>
          </p:cNvPicPr>
          <p:nvPr/>
        </p:nvPicPr>
        <p:blipFill rotWithShape="1">
          <a:blip r:embed="rId3"/>
          <a:srcRect r="68533"/>
          <a:stretch/>
        </p:blipFill>
        <p:spPr>
          <a:xfrm>
            <a:off x="163715" y="724763"/>
            <a:ext cx="1210198" cy="2189196"/>
          </a:xfrm>
          <a:prstGeom prst="rect">
            <a:avLst/>
          </a:prstGeom>
        </p:spPr>
      </p:pic>
      <p:sp>
        <p:nvSpPr>
          <p:cNvPr id="54" name="Rectangle 53">
            <a:extLst>
              <a:ext uri="{FF2B5EF4-FFF2-40B4-BE49-F238E27FC236}">
                <a16:creationId xmlns:a16="http://schemas.microsoft.com/office/drawing/2014/main" id="{F05892A9-0398-6443-8C58-C0C6D6EB8723}"/>
              </a:ext>
            </a:extLst>
          </p:cNvPr>
          <p:cNvSpPr/>
          <p:nvPr/>
        </p:nvSpPr>
        <p:spPr>
          <a:xfrm>
            <a:off x="2779834" y="1345129"/>
            <a:ext cx="6987009" cy="216469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Lipid metabolism broadly altered by low O</a:t>
            </a:r>
            <a:r>
              <a:rPr lang="en-US"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Sugar metabolism affected by low pH</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Low O</a:t>
            </a:r>
            <a:r>
              <a:rPr lang="en-US" baseline="-25000" dirty="0">
                <a:latin typeface="Arial" panose="020B0604020202020204" pitchFamily="34" charset="0"/>
                <a:cs typeface="Arial" panose="020B0604020202020204" pitchFamily="34" charset="0"/>
              </a:rPr>
              <a:t>2 </a:t>
            </a:r>
            <a:r>
              <a:rPr lang="en-US" dirty="0">
                <a:latin typeface="Arial" panose="020B0604020202020204" pitchFamily="34" charset="0"/>
                <a:cs typeface="Arial" panose="020B0604020202020204" pitchFamily="34" charset="0"/>
              </a:rPr>
              <a:t> induces stronger metabolome changes than low pH</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spcBef>
                <a:spcPts val="1600"/>
              </a:spcBef>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spcBef>
                <a:spcPts val="1600"/>
              </a:spcBef>
              <a:buFont typeface="Arial" panose="020B0604020202020204" pitchFamily="34" charset="0"/>
              <a:buChar char="•"/>
            </a:pPr>
            <a:endParaRPr lang="en-US" b="1" dirty="0">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C65B09C0-D135-6B43-954E-06620CBEB292}"/>
              </a:ext>
            </a:extLst>
          </p:cNvPr>
          <p:cNvPicPr>
            <a:picLocks noChangeAspect="1"/>
          </p:cNvPicPr>
          <p:nvPr/>
        </p:nvPicPr>
        <p:blipFill>
          <a:blip r:embed="rId4"/>
          <a:stretch>
            <a:fillRect/>
          </a:stretch>
        </p:blipFill>
        <p:spPr>
          <a:xfrm>
            <a:off x="1059526" y="2173409"/>
            <a:ext cx="11132474" cy="2899567"/>
          </a:xfrm>
          <a:prstGeom prst="rect">
            <a:avLst/>
          </a:prstGeom>
        </p:spPr>
      </p:pic>
      <p:pic>
        <p:nvPicPr>
          <p:cNvPr id="3" name="Picture 2">
            <a:extLst>
              <a:ext uri="{FF2B5EF4-FFF2-40B4-BE49-F238E27FC236}">
                <a16:creationId xmlns:a16="http://schemas.microsoft.com/office/drawing/2014/main" id="{4498ED83-9B0A-BB45-BE23-5CA6B2677D66}"/>
              </a:ext>
            </a:extLst>
          </p:cNvPr>
          <p:cNvPicPr>
            <a:picLocks noChangeAspect="1"/>
          </p:cNvPicPr>
          <p:nvPr/>
        </p:nvPicPr>
        <p:blipFill rotWithShape="1">
          <a:blip r:embed="rId5"/>
          <a:srcRect t="61661"/>
          <a:stretch/>
        </p:blipFill>
        <p:spPr>
          <a:xfrm>
            <a:off x="1602913" y="5209064"/>
            <a:ext cx="10045700" cy="1519136"/>
          </a:xfrm>
          <a:prstGeom prst="rect">
            <a:avLst/>
          </a:prstGeom>
        </p:spPr>
      </p:pic>
      <p:sp>
        <p:nvSpPr>
          <p:cNvPr id="4" name="TextBox 3">
            <a:extLst>
              <a:ext uri="{FF2B5EF4-FFF2-40B4-BE49-F238E27FC236}">
                <a16:creationId xmlns:a16="http://schemas.microsoft.com/office/drawing/2014/main" id="{E2535BAF-9529-1049-A165-A1DCD38B46AA}"/>
              </a:ext>
            </a:extLst>
          </p:cNvPr>
          <p:cNvSpPr txBox="1"/>
          <p:nvPr/>
        </p:nvSpPr>
        <p:spPr>
          <a:xfrm>
            <a:off x="91286" y="3420822"/>
            <a:ext cx="1040670" cy="523220"/>
          </a:xfrm>
          <a:prstGeom prst="rect">
            <a:avLst/>
          </a:prstGeom>
          <a:noFill/>
        </p:spPr>
        <p:txBody>
          <a:bodyPr wrap="none" rtlCol="0">
            <a:spAutoFit/>
          </a:bodyPr>
          <a:lstStyle/>
          <a:p>
            <a:r>
              <a:rPr lang="en-US" sz="2800" b="1" dirty="0"/>
              <a:t>Lipids</a:t>
            </a:r>
          </a:p>
        </p:txBody>
      </p:sp>
      <p:sp>
        <p:nvSpPr>
          <p:cNvPr id="20" name="TextBox 19">
            <a:extLst>
              <a:ext uri="{FF2B5EF4-FFF2-40B4-BE49-F238E27FC236}">
                <a16:creationId xmlns:a16="http://schemas.microsoft.com/office/drawing/2014/main" id="{A4EA3310-526E-9043-8AE4-BAFFC87E81DF}"/>
              </a:ext>
            </a:extLst>
          </p:cNvPr>
          <p:cNvSpPr txBox="1"/>
          <p:nvPr/>
        </p:nvSpPr>
        <p:spPr>
          <a:xfrm>
            <a:off x="81455" y="5639646"/>
            <a:ext cx="1155188" cy="523220"/>
          </a:xfrm>
          <a:prstGeom prst="rect">
            <a:avLst/>
          </a:prstGeom>
          <a:noFill/>
        </p:spPr>
        <p:txBody>
          <a:bodyPr wrap="none" rtlCol="0">
            <a:spAutoFit/>
          </a:bodyPr>
          <a:lstStyle/>
          <a:p>
            <a:r>
              <a:rPr lang="en-US" sz="2800" b="1" dirty="0"/>
              <a:t>Sugars</a:t>
            </a:r>
          </a:p>
        </p:txBody>
      </p:sp>
      <p:sp>
        <p:nvSpPr>
          <p:cNvPr id="5" name="TextBox 4">
            <a:extLst>
              <a:ext uri="{FF2B5EF4-FFF2-40B4-BE49-F238E27FC236}">
                <a16:creationId xmlns:a16="http://schemas.microsoft.com/office/drawing/2014/main" id="{2FA1B3CA-7619-554E-9B4C-7C5F4B45EA70}"/>
              </a:ext>
            </a:extLst>
          </p:cNvPr>
          <p:cNvSpPr txBox="1"/>
          <p:nvPr/>
        </p:nvSpPr>
        <p:spPr>
          <a:xfrm>
            <a:off x="9419870" y="6572036"/>
            <a:ext cx="2853153" cy="276999"/>
          </a:xfrm>
          <a:prstGeom prst="rect">
            <a:avLst/>
          </a:prstGeom>
          <a:noFill/>
        </p:spPr>
        <p:txBody>
          <a:bodyPr wrap="none" rtlCol="0">
            <a:spAutoFit/>
          </a:bodyPr>
          <a:lstStyle/>
          <a:p>
            <a:r>
              <a:rPr lang="en-US" sz="1200" dirty="0"/>
              <a:t>SA Trigg and DS Busch </a:t>
            </a:r>
            <a:r>
              <a:rPr lang="en-US" sz="1200" i="1" dirty="0"/>
              <a:t>et al. </a:t>
            </a:r>
            <a:r>
              <a:rPr lang="en-US" sz="1200" dirty="0"/>
              <a:t>(2021) </a:t>
            </a:r>
            <a:r>
              <a:rPr lang="en-US" sz="1200" i="1" dirty="0"/>
              <a:t>In prep.</a:t>
            </a:r>
            <a:endParaRPr lang="en-US" sz="1200" dirty="0"/>
          </a:p>
        </p:txBody>
      </p:sp>
    </p:spTree>
    <p:extLst>
      <p:ext uri="{BB962C8B-B14F-4D97-AF65-F5344CB8AC3E}">
        <p14:creationId xmlns:p14="http://schemas.microsoft.com/office/powerpoint/2010/main" val="125729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F26F-8AB9-FF44-8AA8-8ADC4DF65CA8}"/>
              </a:ext>
            </a:extLst>
          </p:cNvPr>
          <p:cNvSpPr>
            <a:spLocks noGrp="1"/>
          </p:cNvSpPr>
          <p:nvPr>
            <p:ph type="title"/>
          </p:nvPr>
        </p:nvSpPr>
        <p:spPr/>
        <p:txBody>
          <a:bodyPr>
            <a:normAutofit/>
          </a:bodyPr>
          <a:lstStyle/>
          <a:p>
            <a:pPr algn="ctr"/>
            <a:r>
              <a:rPr lang="en-US" sz="4000" dirty="0">
                <a:latin typeface="Arial" panose="020B0604020202020204" pitchFamily="34" charset="0"/>
                <a:cs typeface="Arial" panose="020B0604020202020204" pitchFamily="34" charset="0"/>
              </a:rPr>
              <a:t>Proteome response to warming</a:t>
            </a:r>
          </a:p>
        </p:txBody>
      </p:sp>
      <p:pic>
        <p:nvPicPr>
          <p:cNvPr id="5" name="Picture 4">
            <a:extLst>
              <a:ext uri="{FF2B5EF4-FFF2-40B4-BE49-F238E27FC236}">
                <a16:creationId xmlns:a16="http://schemas.microsoft.com/office/drawing/2014/main" id="{82A53519-64FE-1341-B8AA-63365D7B35F1}"/>
              </a:ext>
            </a:extLst>
          </p:cNvPr>
          <p:cNvPicPr>
            <a:picLocks noChangeAspect="1"/>
          </p:cNvPicPr>
          <p:nvPr/>
        </p:nvPicPr>
        <p:blipFill>
          <a:blip r:embed="rId2"/>
          <a:stretch>
            <a:fillRect/>
          </a:stretch>
        </p:blipFill>
        <p:spPr>
          <a:xfrm>
            <a:off x="8892866" y="2326288"/>
            <a:ext cx="1523765" cy="1163651"/>
          </a:xfrm>
          <a:prstGeom prst="rect">
            <a:avLst/>
          </a:prstGeom>
        </p:spPr>
      </p:pic>
      <p:grpSp>
        <p:nvGrpSpPr>
          <p:cNvPr id="6" name="Group 5">
            <a:extLst>
              <a:ext uri="{FF2B5EF4-FFF2-40B4-BE49-F238E27FC236}">
                <a16:creationId xmlns:a16="http://schemas.microsoft.com/office/drawing/2014/main" id="{0B6D535E-5792-154C-B22B-F2A9279A5D68}"/>
              </a:ext>
            </a:extLst>
          </p:cNvPr>
          <p:cNvGrpSpPr/>
          <p:nvPr/>
        </p:nvGrpSpPr>
        <p:grpSpPr>
          <a:xfrm>
            <a:off x="1434290" y="2097108"/>
            <a:ext cx="1913984" cy="2255730"/>
            <a:chOff x="4916820" y="767676"/>
            <a:chExt cx="1913984" cy="2255730"/>
          </a:xfrm>
        </p:grpSpPr>
        <p:sp>
          <p:nvSpPr>
            <p:cNvPr id="7" name="Rectangle 6">
              <a:extLst>
                <a:ext uri="{FF2B5EF4-FFF2-40B4-BE49-F238E27FC236}">
                  <a16:creationId xmlns:a16="http://schemas.microsoft.com/office/drawing/2014/main" id="{B42AF2C3-D5D8-4D44-A575-8E5C4AABEEB9}"/>
                </a:ext>
              </a:extLst>
            </p:cNvPr>
            <p:cNvSpPr/>
            <p:nvPr/>
          </p:nvSpPr>
          <p:spPr>
            <a:xfrm>
              <a:off x="4916820" y="2377075"/>
              <a:ext cx="1913984" cy="646331"/>
            </a:xfrm>
            <a:prstGeom prst="rect">
              <a:avLst/>
            </a:prstGeom>
          </p:spPr>
          <p:txBody>
            <a:bodyPr wrap="square">
              <a:spAutoFit/>
            </a:bodyPr>
            <a:lstStyle/>
            <a:p>
              <a:pPr lvl="1" algn="ctr"/>
              <a:r>
                <a:rPr lang="en-US" sz="1200" b="1" dirty="0">
                  <a:latin typeface="Arial" charset="0"/>
                  <a:ea typeface="Arial" charset="0"/>
                  <a:cs typeface="Arial" charset="0"/>
                </a:rPr>
                <a:t>Genome</a:t>
              </a:r>
              <a:endParaRPr lang="en-US" sz="1200" dirty="0">
                <a:latin typeface="Arial" charset="0"/>
                <a:ea typeface="Arial" charset="0"/>
                <a:cs typeface="Arial" charset="0"/>
              </a:endParaRPr>
            </a:p>
            <a:p>
              <a:pPr lvl="1" algn="ctr"/>
              <a:r>
                <a:rPr lang="en-US" sz="1200" dirty="0">
                  <a:latin typeface="Arial" charset="0"/>
                  <a:ea typeface="Arial" charset="0"/>
                  <a:cs typeface="Arial" charset="0"/>
                </a:rPr>
                <a:t>all genes or genetic material </a:t>
              </a:r>
            </a:p>
          </p:txBody>
        </p:sp>
        <p:pic>
          <p:nvPicPr>
            <p:cNvPr id="8" name="Picture 12" descr="mage result for dna chromosomes">
              <a:extLst>
                <a:ext uri="{FF2B5EF4-FFF2-40B4-BE49-F238E27FC236}">
                  <a16:creationId xmlns:a16="http://schemas.microsoft.com/office/drawing/2014/main" id="{F0C420C7-4C7E-3043-900A-D7C3E20CE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114" y="767676"/>
              <a:ext cx="1369742" cy="131390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B743DB2D-5907-8947-8188-A25B0559E478}"/>
              </a:ext>
            </a:extLst>
          </p:cNvPr>
          <p:cNvSpPr txBox="1"/>
          <p:nvPr/>
        </p:nvSpPr>
        <p:spPr>
          <a:xfrm>
            <a:off x="3832276" y="3684618"/>
            <a:ext cx="1260096" cy="830997"/>
          </a:xfrm>
          <a:prstGeom prst="rect">
            <a:avLst/>
          </a:prstGeom>
          <a:noFill/>
        </p:spPr>
        <p:txBody>
          <a:bodyPr wrap="square" rtlCol="0">
            <a:spAutoFit/>
          </a:bodyPr>
          <a:lstStyle/>
          <a:p>
            <a:pPr marL="0" lvl="1" algn="ctr"/>
            <a:r>
              <a:rPr lang="en-US" sz="1200" b="1" dirty="0">
                <a:latin typeface="Arial" charset="0"/>
                <a:ea typeface="Arial" charset="0"/>
                <a:cs typeface="Arial" charset="0"/>
              </a:rPr>
              <a:t>Transcriptome</a:t>
            </a:r>
            <a:r>
              <a:rPr lang="en-US" sz="1200" dirty="0">
                <a:latin typeface="Arial" charset="0"/>
                <a:ea typeface="Arial" charset="0"/>
                <a:cs typeface="Arial" charset="0"/>
              </a:rPr>
              <a:t> </a:t>
            </a:r>
          </a:p>
          <a:p>
            <a:pPr marL="0" lvl="1" algn="ctr"/>
            <a:r>
              <a:rPr lang="en-US" sz="1200" dirty="0">
                <a:latin typeface="Arial" charset="0"/>
                <a:ea typeface="Arial" charset="0"/>
                <a:cs typeface="Arial" charset="0"/>
              </a:rPr>
              <a:t>all RNA strands transcribed from DNA</a:t>
            </a:r>
          </a:p>
        </p:txBody>
      </p:sp>
      <p:pic>
        <p:nvPicPr>
          <p:cNvPr id="10" name="Picture 9">
            <a:extLst>
              <a:ext uri="{FF2B5EF4-FFF2-40B4-BE49-F238E27FC236}">
                <a16:creationId xmlns:a16="http://schemas.microsoft.com/office/drawing/2014/main" id="{AF3BD80A-BD52-C344-A4A0-C7A7AD7C2F0A}"/>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26" b="100000" l="26255" r="99614"/>
                    </a14:imgEffect>
                  </a14:imgLayer>
                </a14:imgProps>
              </a:ext>
            </a:extLst>
          </a:blip>
          <a:stretch>
            <a:fillRect/>
          </a:stretch>
        </p:blipFill>
        <p:spPr>
          <a:xfrm flipH="1">
            <a:off x="6048226" y="3294850"/>
            <a:ext cx="631006" cy="488045"/>
          </a:xfrm>
          <a:prstGeom prst="rect">
            <a:avLst/>
          </a:prstGeom>
        </p:spPr>
      </p:pic>
      <p:sp>
        <p:nvSpPr>
          <p:cNvPr id="11" name="TextBox 10">
            <a:extLst>
              <a:ext uri="{FF2B5EF4-FFF2-40B4-BE49-F238E27FC236}">
                <a16:creationId xmlns:a16="http://schemas.microsoft.com/office/drawing/2014/main" id="{B2C78D32-FB64-7747-A952-16A57444534F}"/>
              </a:ext>
            </a:extLst>
          </p:cNvPr>
          <p:cNvSpPr txBox="1"/>
          <p:nvPr/>
        </p:nvSpPr>
        <p:spPr>
          <a:xfrm>
            <a:off x="5539083" y="3734035"/>
            <a:ext cx="1264507" cy="461665"/>
          </a:xfrm>
          <a:prstGeom prst="rect">
            <a:avLst/>
          </a:prstGeom>
          <a:noFill/>
        </p:spPr>
        <p:txBody>
          <a:bodyPr wrap="square" rtlCol="0">
            <a:spAutoFit/>
          </a:bodyPr>
          <a:lstStyle/>
          <a:p>
            <a:pPr marL="0" lvl="1" algn="ctr"/>
            <a:r>
              <a:rPr lang="en-US" sz="1200" b="1" dirty="0">
                <a:latin typeface="Arial" charset="0"/>
                <a:ea typeface="Arial" charset="0"/>
                <a:cs typeface="Arial" charset="0"/>
              </a:rPr>
              <a:t>Proteome</a:t>
            </a:r>
            <a:endParaRPr lang="en-US" sz="1200" dirty="0">
              <a:latin typeface="Arial" charset="0"/>
              <a:ea typeface="Arial" charset="0"/>
              <a:cs typeface="Arial" charset="0"/>
            </a:endParaRPr>
          </a:p>
          <a:p>
            <a:pPr marL="0" lvl="1" algn="ctr"/>
            <a:r>
              <a:rPr lang="en-US" sz="1200" dirty="0">
                <a:latin typeface="Arial" charset="0"/>
                <a:ea typeface="Arial" charset="0"/>
                <a:cs typeface="Arial" charset="0"/>
              </a:rPr>
              <a:t>all proteins </a:t>
            </a:r>
          </a:p>
        </p:txBody>
      </p:sp>
      <p:sp>
        <p:nvSpPr>
          <p:cNvPr id="12" name="Rectangle 11">
            <a:extLst>
              <a:ext uri="{FF2B5EF4-FFF2-40B4-BE49-F238E27FC236}">
                <a16:creationId xmlns:a16="http://schemas.microsoft.com/office/drawing/2014/main" id="{A0FF6C75-9DEB-634C-8635-F955B1FA1539}"/>
              </a:ext>
            </a:extLst>
          </p:cNvPr>
          <p:cNvSpPr/>
          <p:nvPr/>
        </p:nvSpPr>
        <p:spPr>
          <a:xfrm>
            <a:off x="8765393" y="3713862"/>
            <a:ext cx="1809478" cy="738664"/>
          </a:xfrm>
          <a:prstGeom prst="rect">
            <a:avLst/>
          </a:prstGeom>
          <a:solidFill>
            <a:schemeClr val="bg1"/>
          </a:solidFill>
        </p:spPr>
        <p:txBody>
          <a:bodyPr wrap="square" lIns="0" tIns="0" rIns="0" bIns="0">
            <a:spAutoFit/>
          </a:bodyPr>
          <a:lstStyle/>
          <a:p>
            <a:pPr algn="ctr"/>
            <a:r>
              <a:rPr lang="en-US" sz="1200" b="1" dirty="0">
                <a:latin typeface="Arial" charset="0"/>
                <a:ea typeface="Arial" charset="0"/>
                <a:cs typeface="Arial" charset="0"/>
              </a:rPr>
              <a:t>Metabolome</a:t>
            </a:r>
            <a:endParaRPr lang="en-US" sz="1200" dirty="0">
              <a:latin typeface="Arial" charset="0"/>
              <a:ea typeface="Arial" charset="0"/>
              <a:cs typeface="Arial" charset="0"/>
            </a:endParaRPr>
          </a:p>
          <a:p>
            <a:pPr algn="ctr"/>
            <a:r>
              <a:rPr lang="en-US" sz="1200" dirty="0">
                <a:latin typeface="Arial" charset="0"/>
                <a:ea typeface="Arial" charset="0"/>
                <a:cs typeface="Arial" charset="0"/>
              </a:rPr>
              <a:t>all small molecule byproducts of biochemical reactions (metabolites)</a:t>
            </a:r>
          </a:p>
        </p:txBody>
      </p:sp>
      <p:pic>
        <p:nvPicPr>
          <p:cNvPr id="13" name="Picture 12">
            <a:extLst>
              <a:ext uri="{FF2B5EF4-FFF2-40B4-BE49-F238E27FC236}">
                <a16:creationId xmlns:a16="http://schemas.microsoft.com/office/drawing/2014/main" id="{108F3DD3-661E-2344-AA12-6CAE486B6087}"/>
              </a:ext>
            </a:extLst>
          </p:cNvPr>
          <p:cNvPicPr>
            <a:picLocks noChangeAspect="1"/>
          </p:cNvPicPr>
          <p:nvPr/>
        </p:nvPicPr>
        <p:blipFill>
          <a:blip r:embed="rId6"/>
          <a:stretch>
            <a:fillRect/>
          </a:stretch>
        </p:blipFill>
        <p:spPr>
          <a:xfrm>
            <a:off x="8984413" y="1886975"/>
            <a:ext cx="1225808" cy="398233"/>
          </a:xfrm>
          <a:prstGeom prst="rect">
            <a:avLst/>
          </a:prstGeom>
        </p:spPr>
      </p:pic>
      <p:pic>
        <p:nvPicPr>
          <p:cNvPr id="14" name="Picture 13">
            <a:extLst>
              <a:ext uri="{FF2B5EF4-FFF2-40B4-BE49-F238E27FC236}">
                <a16:creationId xmlns:a16="http://schemas.microsoft.com/office/drawing/2014/main" id="{43CF6EDC-BAB7-6644-9F30-DC89375C4213}"/>
              </a:ext>
            </a:extLst>
          </p:cNvPr>
          <p:cNvPicPr>
            <a:picLocks noChangeAspect="1"/>
          </p:cNvPicPr>
          <p:nvPr/>
        </p:nvPicPr>
        <p:blipFill>
          <a:blip r:embed="rId7"/>
          <a:stretch>
            <a:fillRect/>
          </a:stretch>
        </p:blipFill>
        <p:spPr>
          <a:xfrm>
            <a:off x="6987683" y="2387573"/>
            <a:ext cx="1310613" cy="1231523"/>
          </a:xfrm>
          <a:prstGeom prst="rect">
            <a:avLst/>
          </a:prstGeom>
        </p:spPr>
      </p:pic>
      <p:sp>
        <p:nvSpPr>
          <p:cNvPr id="15" name="Rectangle 14">
            <a:extLst>
              <a:ext uri="{FF2B5EF4-FFF2-40B4-BE49-F238E27FC236}">
                <a16:creationId xmlns:a16="http://schemas.microsoft.com/office/drawing/2014/main" id="{9A087A9A-274A-4A4B-B344-D36084483272}"/>
              </a:ext>
            </a:extLst>
          </p:cNvPr>
          <p:cNvSpPr/>
          <p:nvPr/>
        </p:nvSpPr>
        <p:spPr>
          <a:xfrm>
            <a:off x="6856764" y="3713432"/>
            <a:ext cx="1612813" cy="646331"/>
          </a:xfrm>
          <a:prstGeom prst="rect">
            <a:avLst/>
          </a:prstGeom>
        </p:spPr>
        <p:txBody>
          <a:bodyPr wrap="square">
            <a:spAutoFit/>
          </a:bodyPr>
          <a:lstStyle/>
          <a:p>
            <a:pPr algn="ctr"/>
            <a:r>
              <a:rPr lang="en-US" sz="1200" b="1" dirty="0">
                <a:latin typeface="Arial" charset="0"/>
                <a:ea typeface="Arial" charset="0"/>
                <a:cs typeface="Arial" charset="0"/>
              </a:rPr>
              <a:t>Interactome</a:t>
            </a:r>
          </a:p>
          <a:p>
            <a:pPr algn="ctr"/>
            <a:r>
              <a:rPr lang="en-US" sz="1200" dirty="0">
                <a:latin typeface="Arial" charset="0"/>
                <a:ea typeface="Arial" charset="0"/>
                <a:cs typeface="Arial" charset="0"/>
              </a:rPr>
              <a:t>all interactions between proteins </a:t>
            </a:r>
          </a:p>
        </p:txBody>
      </p:sp>
      <p:grpSp>
        <p:nvGrpSpPr>
          <p:cNvPr id="16" name="Group 15">
            <a:extLst>
              <a:ext uri="{FF2B5EF4-FFF2-40B4-BE49-F238E27FC236}">
                <a16:creationId xmlns:a16="http://schemas.microsoft.com/office/drawing/2014/main" id="{76237C53-496D-EC4D-907B-D5A7A3B5063A}"/>
              </a:ext>
            </a:extLst>
          </p:cNvPr>
          <p:cNvGrpSpPr/>
          <p:nvPr/>
        </p:nvGrpSpPr>
        <p:grpSpPr>
          <a:xfrm>
            <a:off x="3777150" y="1923956"/>
            <a:ext cx="1146375" cy="284927"/>
            <a:chOff x="1920871" y="1692224"/>
            <a:chExt cx="2220838" cy="515697"/>
          </a:xfrm>
        </p:grpSpPr>
        <p:grpSp>
          <p:nvGrpSpPr>
            <p:cNvPr id="17" name="Group 16">
              <a:extLst>
                <a:ext uri="{FF2B5EF4-FFF2-40B4-BE49-F238E27FC236}">
                  <a16:creationId xmlns:a16="http://schemas.microsoft.com/office/drawing/2014/main" id="{BDC55708-07EE-4F43-84CD-D268E6648D20}"/>
                </a:ext>
              </a:extLst>
            </p:cNvPr>
            <p:cNvGrpSpPr/>
            <p:nvPr/>
          </p:nvGrpSpPr>
          <p:grpSpPr>
            <a:xfrm>
              <a:off x="2110669" y="1692224"/>
              <a:ext cx="2031040" cy="504460"/>
              <a:chOff x="2088834" y="2115038"/>
              <a:chExt cx="2503458" cy="595632"/>
            </a:xfrm>
          </p:grpSpPr>
          <p:pic>
            <p:nvPicPr>
              <p:cNvPr id="20" name="Picture 2" descr="mage result for mRNA transcripts">
                <a:extLst>
                  <a:ext uri="{FF2B5EF4-FFF2-40B4-BE49-F238E27FC236}">
                    <a16:creationId xmlns:a16="http://schemas.microsoft.com/office/drawing/2014/main" id="{13770312-66AB-B34C-BE80-4E5522BBB21F}"/>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ge result for mRNA transcripts">
                <a:extLst>
                  <a:ext uri="{FF2B5EF4-FFF2-40B4-BE49-F238E27FC236}">
                    <a16:creationId xmlns:a16="http://schemas.microsoft.com/office/drawing/2014/main" id="{00BD5334-8D9C-C146-941B-E2FE0D332024}"/>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9033" b="50702" l="681" r="96368">
                            <a14:backgroundMark x1="14075" y1="29797" x2="37571" y2="28393"/>
                            <a14:backgroundMark x1="42679" y1="22465" x2="64699" y2="22309"/>
                            <a14:backgroundMark x1="43246" y1="36037" x2="51192" y2="37441"/>
                          </a14:backgroundRemoval>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BF7EEF3F-BF5F-094B-9BEB-F192BBA06BE9}"/>
                </a:ext>
              </a:extLst>
            </p:cNvPr>
            <p:cNvSpPr txBox="1"/>
            <p:nvPr/>
          </p:nvSpPr>
          <p:spPr>
            <a:xfrm>
              <a:off x="1920871" y="1722256"/>
              <a:ext cx="683821" cy="334232"/>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9" name="TextBox 18">
              <a:extLst>
                <a:ext uri="{FF2B5EF4-FFF2-40B4-BE49-F238E27FC236}">
                  <a16:creationId xmlns:a16="http://schemas.microsoft.com/office/drawing/2014/main" id="{46D249CB-6184-6C4A-9D43-D796B85CF381}"/>
                </a:ext>
              </a:extLst>
            </p:cNvPr>
            <p:cNvSpPr txBox="1"/>
            <p:nvPr/>
          </p:nvSpPr>
          <p:spPr>
            <a:xfrm>
              <a:off x="3373649" y="1873689"/>
              <a:ext cx="683821" cy="334232"/>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229D5004-24F5-3E41-B5CC-381DF9427FD2}"/>
              </a:ext>
            </a:extLst>
          </p:cNvPr>
          <p:cNvGrpSpPr/>
          <p:nvPr/>
        </p:nvGrpSpPr>
        <p:grpSpPr>
          <a:xfrm>
            <a:off x="3820933" y="3032565"/>
            <a:ext cx="1138420" cy="284916"/>
            <a:chOff x="2083420" y="1692224"/>
            <a:chExt cx="2058289" cy="504460"/>
          </a:xfrm>
        </p:grpSpPr>
        <p:grpSp>
          <p:nvGrpSpPr>
            <p:cNvPr id="23" name="Group 22">
              <a:extLst>
                <a:ext uri="{FF2B5EF4-FFF2-40B4-BE49-F238E27FC236}">
                  <a16:creationId xmlns:a16="http://schemas.microsoft.com/office/drawing/2014/main" id="{7C2213E4-2F6B-634B-BFF3-9A65FFD899EC}"/>
                </a:ext>
              </a:extLst>
            </p:cNvPr>
            <p:cNvGrpSpPr/>
            <p:nvPr/>
          </p:nvGrpSpPr>
          <p:grpSpPr>
            <a:xfrm>
              <a:off x="2110669" y="1692224"/>
              <a:ext cx="2031040" cy="504460"/>
              <a:chOff x="2088834" y="2115038"/>
              <a:chExt cx="2503458" cy="595632"/>
            </a:xfrm>
          </p:grpSpPr>
          <p:pic>
            <p:nvPicPr>
              <p:cNvPr id="26" name="Picture 2" descr="mage result for mRNA transcripts">
                <a:extLst>
                  <a:ext uri="{FF2B5EF4-FFF2-40B4-BE49-F238E27FC236}">
                    <a16:creationId xmlns:a16="http://schemas.microsoft.com/office/drawing/2014/main" id="{52404E93-F8FF-724F-A659-53FCB2605F37}"/>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2">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mage result for mRNA transcripts">
                <a:extLst>
                  <a:ext uri="{FF2B5EF4-FFF2-40B4-BE49-F238E27FC236}">
                    <a16:creationId xmlns:a16="http://schemas.microsoft.com/office/drawing/2014/main" id="{481A9103-560D-054C-B70C-04189922010B}"/>
                  </a:ext>
                </a:extLst>
              </p:cNvPr>
              <p:cNvPicPr>
                <a:picLocks noChangeAspect="1" noChangeArrowheads="1"/>
              </p:cNvPicPr>
              <p:nvPr/>
            </p:nvPicPr>
            <p:blipFill rotWithShape="1">
              <a:blip r:embed="rId13">
                <a:duotone>
                  <a:prstClr val="black"/>
                  <a:srgbClr val="7030A0">
                    <a:tint val="45000"/>
                    <a:satMod val="400000"/>
                  </a:srgbClr>
                </a:duotone>
                <a:extLst>
                  <a:ext uri="{BEBA8EAE-BF5A-486C-A8C5-ECC9F3942E4B}">
                    <a14:imgProps xmlns:a14="http://schemas.microsoft.com/office/drawing/2010/main">
                      <a14:imgLayer r:embed="rId14">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212E0C20-CDB1-3F4F-B037-493578846984}"/>
                </a:ext>
              </a:extLst>
            </p:cNvPr>
            <p:cNvSpPr txBox="1"/>
            <p:nvPr/>
          </p:nvSpPr>
          <p:spPr>
            <a:xfrm>
              <a:off x="2083420" y="1753625"/>
              <a:ext cx="638199" cy="326962"/>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25" name="TextBox 24">
              <a:extLst>
                <a:ext uri="{FF2B5EF4-FFF2-40B4-BE49-F238E27FC236}">
                  <a16:creationId xmlns:a16="http://schemas.microsoft.com/office/drawing/2014/main" id="{3E3A4C9C-CF36-4845-9509-7257EDD1E9F7}"/>
                </a:ext>
              </a:extLst>
            </p:cNvPr>
            <p:cNvSpPr txBox="1"/>
            <p:nvPr/>
          </p:nvSpPr>
          <p:spPr>
            <a:xfrm>
              <a:off x="3363138" y="1857484"/>
              <a:ext cx="638199" cy="326962"/>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28" name="Group 27">
            <a:extLst>
              <a:ext uri="{FF2B5EF4-FFF2-40B4-BE49-F238E27FC236}">
                <a16:creationId xmlns:a16="http://schemas.microsoft.com/office/drawing/2014/main" id="{034585B7-9740-B646-9CC7-369CC6B4CC2C}"/>
              </a:ext>
            </a:extLst>
          </p:cNvPr>
          <p:cNvGrpSpPr/>
          <p:nvPr/>
        </p:nvGrpSpPr>
        <p:grpSpPr>
          <a:xfrm>
            <a:off x="3801147" y="2651997"/>
            <a:ext cx="1163345" cy="312243"/>
            <a:chOff x="2083420" y="1692224"/>
            <a:chExt cx="2058289" cy="504460"/>
          </a:xfrm>
        </p:grpSpPr>
        <p:grpSp>
          <p:nvGrpSpPr>
            <p:cNvPr id="29" name="Group 28">
              <a:extLst>
                <a:ext uri="{FF2B5EF4-FFF2-40B4-BE49-F238E27FC236}">
                  <a16:creationId xmlns:a16="http://schemas.microsoft.com/office/drawing/2014/main" id="{929FB6F1-EFE5-AA49-960B-40C765FA2366}"/>
                </a:ext>
              </a:extLst>
            </p:cNvPr>
            <p:cNvGrpSpPr/>
            <p:nvPr/>
          </p:nvGrpSpPr>
          <p:grpSpPr>
            <a:xfrm>
              <a:off x="2110669" y="1692224"/>
              <a:ext cx="2031040" cy="504460"/>
              <a:chOff x="2088834" y="2115038"/>
              <a:chExt cx="2503458" cy="595632"/>
            </a:xfrm>
          </p:grpSpPr>
          <p:pic>
            <p:nvPicPr>
              <p:cNvPr id="32" name="Picture 2" descr="mage result for mRNA transcripts">
                <a:extLst>
                  <a:ext uri="{FF2B5EF4-FFF2-40B4-BE49-F238E27FC236}">
                    <a16:creationId xmlns:a16="http://schemas.microsoft.com/office/drawing/2014/main" id="{F717DE54-F5D3-7B4E-8D18-F35B02784B43}"/>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5">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mage result for mRNA transcripts">
                <a:extLst>
                  <a:ext uri="{FF2B5EF4-FFF2-40B4-BE49-F238E27FC236}">
                    <a16:creationId xmlns:a16="http://schemas.microsoft.com/office/drawing/2014/main" id="{D545151B-8EE2-8C46-8505-DC16A6F7DF0A}"/>
                  </a:ext>
                </a:extLst>
              </p:cNvPr>
              <p:cNvPicPr>
                <a:picLocks noChangeAspect="1" noChangeArrowheads="1"/>
              </p:cNvPicPr>
              <p:nvPr/>
            </p:nvPicPr>
            <p:blipFill rotWithShape="1">
              <a:blip r:embed="rId13">
                <a:duotone>
                  <a:prstClr val="black"/>
                  <a:srgbClr val="FF0000">
                    <a:tint val="45000"/>
                    <a:satMod val="400000"/>
                  </a:srgbClr>
                </a:duotone>
                <a:extLst>
                  <a:ext uri="{BEBA8EAE-BF5A-486C-A8C5-ECC9F3942E4B}">
                    <a14:imgProps xmlns:a14="http://schemas.microsoft.com/office/drawing/2010/main">
                      <a14:imgLayer r:embed="rId16">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4A876646-A212-7A44-89E6-709E5699CFA6}"/>
                </a:ext>
              </a:extLst>
            </p:cNvPr>
            <p:cNvSpPr txBox="1"/>
            <p:nvPr/>
          </p:nvSpPr>
          <p:spPr>
            <a:xfrm>
              <a:off x="2083420" y="1753625"/>
              <a:ext cx="624526" cy="298347"/>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31" name="TextBox 30">
              <a:extLst>
                <a:ext uri="{FF2B5EF4-FFF2-40B4-BE49-F238E27FC236}">
                  <a16:creationId xmlns:a16="http://schemas.microsoft.com/office/drawing/2014/main" id="{9D57E473-C363-C749-9274-980C2739B9F3}"/>
                </a:ext>
              </a:extLst>
            </p:cNvPr>
            <p:cNvSpPr txBox="1"/>
            <p:nvPr/>
          </p:nvSpPr>
          <p:spPr>
            <a:xfrm>
              <a:off x="3400180" y="1883180"/>
              <a:ext cx="624526" cy="298347"/>
            </a:xfrm>
            <a:prstGeom prst="rect">
              <a:avLst/>
            </a:prstGeom>
            <a:noFill/>
          </p:spPr>
          <p:txBody>
            <a:bodyPr wrap="none" rtlCol="0">
              <a:spAutoFit/>
            </a:bodyPr>
            <a:lstStyle/>
            <a:p>
              <a:r>
                <a:rPr lang="en-US" sz="600" b="1" dirty="0">
                  <a:latin typeface="Arial" charset="0"/>
                  <a:ea typeface="Arial" charset="0"/>
                  <a:cs typeface="Arial" charset="0"/>
                </a:rPr>
                <a:t>RNA</a:t>
              </a:r>
            </a:p>
          </p:txBody>
        </p:sp>
      </p:grpSp>
      <p:grpSp>
        <p:nvGrpSpPr>
          <p:cNvPr id="34" name="Group 33">
            <a:extLst>
              <a:ext uri="{FF2B5EF4-FFF2-40B4-BE49-F238E27FC236}">
                <a16:creationId xmlns:a16="http://schemas.microsoft.com/office/drawing/2014/main" id="{D1B125DD-04B6-3C49-AC15-E26F6A9BB0FF}"/>
              </a:ext>
            </a:extLst>
          </p:cNvPr>
          <p:cNvGrpSpPr/>
          <p:nvPr/>
        </p:nvGrpSpPr>
        <p:grpSpPr>
          <a:xfrm>
            <a:off x="3843324" y="3386013"/>
            <a:ext cx="1080629" cy="286301"/>
            <a:chOff x="2083420" y="1692224"/>
            <a:chExt cx="2058289" cy="513508"/>
          </a:xfrm>
        </p:grpSpPr>
        <p:grpSp>
          <p:nvGrpSpPr>
            <p:cNvPr id="35" name="Group 34">
              <a:extLst>
                <a:ext uri="{FF2B5EF4-FFF2-40B4-BE49-F238E27FC236}">
                  <a16:creationId xmlns:a16="http://schemas.microsoft.com/office/drawing/2014/main" id="{8DC9166F-DE4F-6040-848E-737C747D456B}"/>
                </a:ext>
              </a:extLst>
            </p:cNvPr>
            <p:cNvGrpSpPr/>
            <p:nvPr/>
          </p:nvGrpSpPr>
          <p:grpSpPr>
            <a:xfrm>
              <a:off x="2110669" y="1692224"/>
              <a:ext cx="2031040" cy="504460"/>
              <a:chOff x="2088834" y="2115038"/>
              <a:chExt cx="2503458" cy="595632"/>
            </a:xfrm>
          </p:grpSpPr>
          <p:pic>
            <p:nvPicPr>
              <p:cNvPr id="38" name="Picture 2" descr="mage result for mRNA transcripts">
                <a:extLst>
                  <a:ext uri="{FF2B5EF4-FFF2-40B4-BE49-F238E27FC236}">
                    <a16:creationId xmlns:a16="http://schemas.microsoft.com/office/drawing/2014/main" id="{5523A754-D9D6-524F-A564-1D6EADDE949D}"/>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7">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mage result for mRNA transcripts">
                <a:extLst>
                  <a:ext uri="{FF2B5EF4-FFF2-40B4-BE49-F238E27FC236}">
                    <a16:creationId xmlns:a16="http://schemas.microsoft.com/office/drawing/2014/main" id="{41CE6EDF-BED7-474B-82D7-3321296C9EBB}"/>
                  </a:ext>
                </a:extLst>
              </p:cNvPr>
              <p:cNvPicPr>
                <a:picLocks noChangeAspect="1" noChangeArrowheads="1"/>
              </p:cNvPicPr>
              <p:nvPr/>
            </p:nvPicPr>
            <p:blipFill rotWithShape="1">
              <a:blip r:embed="rId13">
                <a:duotone>
                  <a:prstClr val="black"/>
                  <a:srgbClr val="FFFF00">
                    <a:tint val="45000"/>
                    <a:satMod val="400000"/>
                  </a:srgbClr>
                </a:duotone>
                <a:extLst>
                  <a:ext uri="{BEBA8EAE-BF5A-486C-A8C5-ECC9F3942E4B}">
                    <a14:imgProps xmlns:a14="http://schemas.microsoft.com/office/drawing/2010/main">
                      <a14:imgLayer r:embed="rId16">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TextBox 35">
              <a:extLst>
                <a:ext uri="{FF2B5EF4-FFF2-40B4-BE49-F238E27FC236}">
                  <a16:creationId xmlns:a16="http://schemas.microsoft.com/office/drawing/2014/main" id="{E54EC13B-CF8A-4544-9DCA-E4BCD1F077FF}"/>
                </a:ext>
              </a:extLst>
            </p:cNvPr>
            <p:cNvSpPr txBox="1"/>
            <p:nvPr/>
          </p:nvSpPr>
          <p:spPr>
            <a:xfrm>
              <a:off x="2083420" y="1753624"/>
              <a:ext cx="672330" cy="331216"/>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37" name="TextBox 36">
              <a:extLst>
                <a:ext uri="{FF2B5EF4-FFF2-40B4-BE49-F238E27FC236}">
                  <a16:creationId xmlns:a16="http://schemas.microsoft.com/office/drawing/2014/main" id="{88EA87E5-E333-5749-9B24-2C98810A0A39}"/>
                </a:ext>
              </a:extLst>
            </p:cNvPr>
            <p:cNvSpPr txBox="1"/>
            <p:nvPr/>
          </p:nvSpPr>
          <p:spPr>
            <a:xfrm>
              <a:off x="3384023" y="1874516"/>
              <a:ext cx="672330" cy="331216"/>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40" name="Group 39">
            <a:extLst>
              <a:ext uri="{FF2B5EF4-FFF2-40B4-BE49-F238E27FC236}">
                <a16:creationId xmlns:a16="http://schemas.microsoft.com/office/drawing/2014/main" id="{92E9F4F5-C59C-724D-B1CF-662B45DD733F}"/>
              </a:ext>
            </a:extLst>
          </p:cNvPr>
          <p:cNvGrpSpPr/>
          <p:nvPr/>
        </p:nvGrpSpPr>
        <p:grpSpPr>
          <a:xfrm>
            <a:off x="3793757" y="2284917"/>
            <a:ext cx="1166769" cy="288460"/>
            <a:chOff x="2083420" y="1692224"/>
            <a:chExt cx="2058289" cy="555617"/>
          </a:xfrm>
        </p:grpSpPr>
        <p:grpSp>
          <p:nvGrpSpPr>
            <p:cNvPr id="41" name="Group 40">
              <a:extLst>
                <a:ext uri="{FF2B5EF4-FFF2-40B4-BE49-F238E27FC236}">
                  <a16:creationId xmlns:a16="http://schemas.microsoft.com/office/drawing/2014/main" id="{07AB5888-DA29-B645-BB3E-76D7D6D0703B}"/>
                </a:ext>
              </a:extLst>
            </p:cNvPr>
            <p:cNvGrpSpPr/>
            <p:nvPr/>
          </p:nvGrpSpPr>
          <p:grpSpPr>
            <a:xfrm>
              <a:off x="2110669" y="1692224"/>
              <a:ext cx="2031040" cy="504460"/>
              <a:chOff x="2088834" y="2115038"/>
              <a:chExt cx="2503458" cy="595632"/>
            </a:xfrm>
          </p:grpSpPr>
          <p:pic>
            <p:nvPicPr>
              <p:cNvPr id="44" name="Picture 2" descr="mage result for mRNA transcripts">
                <a:extLst>
                  <a:ext uri="{FF2B5EF4-FFF2-40B4-BE49-F238E27FC236}">
                    <a16:creationId xmlns:a16="http://schemas.microsoft.com/office/drawing/2014/main" id="{BB80F985-6063-9746-A591-547DE998C5BE}"/>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8">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mage result for mRNA transcripts">
                <a:extLst>
                  <a:ext uri="{FF2B5EF4-FFF2-40B4-BE49-F238E27FC236}">
                    <a16:creationId xmlns:a16="http://schemas.microsoft.com/office/drawing/2014/main" id="{F4619117-2E71-8848-AC45-7FA51FCEB959}"/>
                  </a:ext>
                </a:extLst>
              </p:cNvPr>
              <p:cNvPicPr>
                <a:picLocks noChangeAspect="1" noChangeArrowheads="1"/>
              </p:cNvPicPr>
              <p:nvPr/>
            </p:nvPicPr>
            <p:blipFill rotWithShape="1">
              <a:blip r:embed="rId13">
                <a:duotone>
                  <a:prstClr val="black"/>
                  <a:schemeClr val="accent5">
                    <a:tint val="45000"/>
                    <a:satMod val="400000"/>
                  </a:schemeClr>
                </a:duotone>
                <a:extLst>
                  <a:ext uri="{BEBA8EAE-BF5A-486C-A8C5-ECC9F3942E4B}">
                    <a14:imgProps xmlns:a14="http://schemas.microsoft.com/office/drawing/2010/main">
                      <a14:imgLayer r:embed="rId16">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9A9397C5-B92E-3E46-B7D7-2170CB992D8D}"/>
                </a:ext>
              </a:extLst>
            </p:cNvPr>
            <p:cNvSpPr txBox="1"/>
            <p:nvPr/>
          </p:nvSpPr>
          <p:spPr>
            <a:xfrm>
              <a:off x="2083420" y="1753626"/>
              <a:ext cx="622693" cy="355694"/>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43" name="TextBox 42">
              <a:extLst>
                <a:ext uri="{FF2B5EF4-FFF2-40B4-BE49-F238E27FC236}">
                  <a16:creationId xmlns:a16="http://schemas.microsoft.com/office/drawing/2014/main" id="{92875E90-5171-9440-894D-056171BDD82B}"/>
                </a:ext>
              </a:extLst>
            </p:cNvPr>
            <p:cNvSpPr txBox="1"/>
            <p:nvPr/>
          </p:nvSpPr>
          <p:spPr>
            <a:xfrm>
              <a:off x="3376239" y="1892147"/>
              <a:ext cx="622693" cy="355694"/>
            </a:xfrm>
            <a:prstGeom prst="rect">
              <a:avLst/>
            </a:prstGeom>
            <a:noFill/>
          </p:spPr>
          <p:txBody>
            <a:bodyPr wrap="none" rtlCol="0">
              <a:spAutoFit/>
            </a:bodyPr>
            <a:lstStyle/>
            <a:p>
              <a:r>
                <a:rPr lang="en-US" sz="600" b="1" dirty="0">
                  <a:latin typeface="Arial" charset="0"/>
                  <a:ea typeface="Arial" charset="0"/>
                  <a:cs typeface="Arial" charset="0"/>
                </a:rPr>
                <a:t>RNA</a:t>
              </a:r>
            </a:p>
          </p:txBody>
        </p:sp>
      </p:grpSp>
      <p:pic>
        <p:nvPicPr>
          <p:cNvPr id="46" name="Picture 45">
            <a:extLst>
              <a:ext uri="{FF2B5EF4-FFF2-40B4-BE49-F238E27FC236}">
                <a16:creationId xmlns:a16="http://schemas.microsoft.com/office/drawing/2014/main" id="{01FCD5D3-FFEF-A949-90AC-A50501D140A0}"/>
              </a:ext>
            </a:extLst>
          </p:cNvPr>
          <p:cNvPicPr>
            <a:picLocks noChangeAspect="1"/>
          </p:cNvPicPr>
          <p:nvPr/>
        </p:nvPicPr>
        <p:blipFill>
          <a:blip r:embed="rId19">
            <a:duotone>
              <a:prstClr val="black"/>
              <a:schemeClr val="accent5">
                <a:tint val="45000"/>
                <a:satMod val="400000"/>
              </a:scheme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21081834">
            <a:off x="5766439" y="2280599"/>
            <a:ext cx="658753" cy="495972"/>
          </a:xfrm>
          <a:prstGeom prst="rect">
            <a:avLst/>
          </a:prstGeom>
        </p:spPr>
      </p:pic>
      <p:pic>
        <p:nvPicPr>
          <p:cNvPr id="47" name="Picture 46">
            <a:extLst>
              <a:ext uri="{FF2B5EF4-FFF2-40B4-BE49-F238E27FC236}">
                <a16:creationId xmlns:a16="http://schemas.microsoft.com/office/drawing/2014/main" id="{B56325D8-6429-5641-BD8E-9705B1C40558}"/>
              </a:ext>
            </a:extLst>
          </p:cNvPr>
          <p:cNvPicPr>
            <a:picLocks noChangeAspect="1"/>
          </p:cNvPicPr>
          <p:nvPr/>
        </p:nvPicPr>
        <p:blipFill>
          <a:blip r:embed="rId21">
            <a:duotone>
              <a:prstClr val="black"/>
              <a:srgbClr val="00B050">
                <a:tint val="45000"/>
                <a:satMod val="400000"/>
              </a:srgbClr>
            </a:duotone>
            <a:extLst>
              <a:ext uri="{BEBA8EAE-BF5A-486C-A8C5-ECC9F3942E4B}">
                <a14:imgProps xmlns:a14="http://schemas.microsoft.com/office/drawing/2010/main">
                  <a14:imgLayer r:embed="rId22">
                    <a14:imgEffect>
                      <a14:backgroundRemoval t="0" b="89744" l="0" r="98456"/>
                    </a14:imgEffect>
                  </a14:imgLayer>
                </a14:imgProps>
              </a:ext>
            </a:extLst>
          </a:blip>
          <a:stretch>
            <a:fillRect/>
          </a:stretch>
        </p:blipFill>
        <p:spPr>
          <a:xfrm rot="1478568">
            <a:off x="5823600" y="1800005"/>
            <a:ext cx="714396" cy="537866"/>
          </a:xfrm>
          <a:prstGeom prst="rect">
            <a:avLst/>
          </a:prstGeom>
        </p:spPr>
      </p:pic>
      <p:pic>
        <p:nvPicPr>
          <p:cNvPr id="48" name="Picture 47">
            <a:extLst>
              <a:ext uri="{FF2B5EF4-FFF2-40B4-BE49-F238E27FC236}">
                <a16:creationId xmlns:a16="http://schemas.microsoft.com/office/drawing/2014/main" id="{27D35334-0834-A64B-98EB-EB3A67991488}"/>
              </a:ext>
            </a:extLst>
          </p:cNvPr>
          <p:cNvPicPr>
            <a:picLocks noChangeAspect="1"/>
          </p:cNvPicPr>
          <p:nvPr/>
        </p:nvPicPr>
        <p:blipFill>
          <a:blip r:embed="rId23">
            <a:duotone>
              <a:prstClr val="black"/>
              <a:srgbClr val="FF0000">
                <a:tint val="45000"/>
                <a:satMod val="400000"/>
              </a:srgbClr>
            </a:duotone>
            <a:extLst>
              <a:ext uri="{BEBA8EAE-BF5A-486C-A8C5-ECC9F3942E4B}">
                <a14:imgProps xmlns:a14="http://schemas.microsoft.com/office/drawing/2010/main">
                  <a14:imgLayer r:embed="rId24">
                    <a14:imgEffect>
                      <a14:backgroundRemoval t="0" b="97436" l="0" r="98842"/>
                    </a14:imgEffect>
                  </a14:imgLayer>
                </a14:imgProps>
              </a:ext>
            </a:extLst>
          </a:blip>
          <a:stretch>
            <a:fillRect/>
          </a:stretch>
        </p:blipFill>
        <p:spPr>
          <a:xfrm rot="16420759">
            <a:off x="5689340" y="2922913"/>
            <a:ext cx="549545" cy="413750"/>
          </a:xfrm>
          <a:prstGeom prst="rect">
            <a:avLst/>
          </a:prstGeom>
        </p:spPr>
      </p:pic>
      <p:pic>
        <p:nvPicPr>
          <p:cNvPr id="49" name="Picture 48">
            <a:extLst>
              <a:ext uri="{FF2B5EF4-FFF2-40B4-BE49-F238E27FC236}">
                <a16:creationId xmlns:a16="http://schemas.microsoft.com/office/drawing/2014/main" id="{E7372C02-11EF-614D-BC57-1F32F5714B18}"/>
              </a:ext>
            </a:extLst>
          </p:cNvPr>
          <p:cNvPicPr>
            <a:picLocks noChangeAspect="1"/>
          </p:cNvPicPr>
          <p:nvPr/>
        </p:nvPicPr>
        <p:blipFill>
          <a:blip r:embed="rId19">
            <a:duotone>
              <a:prstClr val="black"/>
              <a:srgbClr val="7030A0">
                <a:tint val="45000"/>
                <a:satMod val="400000"/>
              </a:srgb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15597871">
            <a:off x="6084380" y="2695171"/>
            <a:ext cx="732080" cy="551180"/>
          </a:xfrm>
          <a:prstGeom prst="rect">
            <a:avLst/>
          </a:prstGeom>
        </p:spPr>
      </p:pic>
      <p:pic>
        <p:nvPicPr>
          <p:cNvPr id="50" name="Picture 49">
            <a:extLst>
              <a:ext uri="{FF2B5EF4-FFF2-40B4-BE49-F238E27FC236}">
                <a16:creationId xmlns:a16="http://schemas.microsoft.com/office/drawing/2014/main" id="{2AD7742A-C10D-1F43-81D4-2DB653F3A31E}"/>
              </a:ext>
            </a:extLst>
          </p:cNvPr>
          <p:cNvPicPr>
            <a:picLocks noChangeAspect="1"/>
          </p:cNvPicPr>
          <p:nvPr/>
        </p:nvPicPr>
        <p:blipFill>
          <a:blip r:embed="rId21">
            <a:duotone>
              <a:prstClr val="black"/>
              <a:srgbClr val="00B050">
                <a:tint val="45000"/>
                <a:satMod val="400000"/>
              </a:srgbClr>
            </a:duotone>
            <a:extLst>
              <a:ext uri="{BEBA8EAE-BF5A-486C-A8C5-ECC9F3942E4B}">
                <a14:imgProps xmlns:a14="http://schemas.microsoft.com/office/drawing/2010/main">
                  <a14:imgLayer r:embed="rId22">
                    <a14:imgEffect>
                      <a14:backgroundRemoval t="0" b="89744" l="0" r="98456"/>
                    </a14:imgEffect>
                  </a14:imgLayer>
                </a14:imgProps>
              </a:ext>
            </a:extLst>
          </a:blip>
          <a:stretch>
            <a:fillRect/>
          </a:stretch>
        </p:blipFill>
        <p:spPr>
          <a:xfrm rot="3083096">
            <a:off x="7786715" y="1829658"/>
            <a:ext cx="395160" cy="297514"/>
          </a:xfrm>
          <a:prstGeom prst="rect">
            <a:avLst/>
          </a:prstGeom>
        </p:spPr>
      </p:pic>
      <p:pic>
        <p:nvPicPr>
          <p:cNvPr id="51" name="Picture 50">
            <a:extLst>
              <a:ext uri="{FF2B5EF4-FFF2-40B4-BE49-F238E27FC236}">
                <a16:creationId xmlns:a16="http://schemas.microsoft.com/office/drawing/2014/main" id="{81A7ADF1-0B12-114D-83C2-2171FF95BE23}"/>
              </a:ext>
            </a:extLst>
          </p:cNvPr>
          <p:cNvPicPr>
            <a:picLocks noChangeAspect="1"/>
          </p:cNvPicPr>
          <p:nvPr/>
        </p:nvPicPr>
        <p:blipFill>
          <a:blip r:embed="rId19">
            <a:duotone>
              <a:prstClr val="black"/>
              <a:srgbClr val="7030A0">
                <a:tint val="45000"/>
                <a:satMod val="400000"/>
              </a:srgb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15597871">
            <a:off x="7723934" y="1946672"/>
            <a:ext cx="400887" cy="301826"/>
          </a:xfrm>
          <a:prstGeom prst="rect">
            <a:avLst/>
          </a:prstGeom>
        </p:spPr>
      </p:pic>
      <p:grpSp>
        <p:nvGrpSpPr>
          <p:cNvPr id="52" name="Group 51">
            <a:extLst>
              <a:ext uri="{FF2B5EF4-FFF2-40B4-BE49-F238E27FC236}">
                <a16:creationId xmlns:a16="http://schemas.microsoft.com/office/drawing/2014/main" id="{936B31B3-F0E4-D545-B3D6-457E368FA1DA}"/>
              </a:ext>
            </a:extLst>
          </p:cNvPr>
          <p:cNvGrpSpPr/>
          <p:nvPr/>
        </p:nvGrpSpPr>
        <p:grpSpPr>
          <a:xfrm>
            <a:off x="7118900" y="1964966"/>
            <a:ext cx="1078867" cy="481627"/>
            <a:chOff x="5398163" y="1708641"/>
            <a:chExt cx="1078867" cy="481627"/>
          </a:xfrm>
        </p:grpSpPr>
        <p:pic>
          <p:nvPicPr>
            <p:cNvPr id="53" name="Picture 52">
              <a:extLst>
                <a:ext uri="{FF2B5EF4-FFF2-40B4-BE49-F238E27FC236}">
                  <a16:creationId xmlns:a16="http://schemas.microsoft.com/office/drawing/2014/main" id="{B5007D79-E611-F244-850A-C13D128C0D8B}"/>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26" b="100000" l="26255" r="99614"/>
                      </a14:imgEffect>
                    </a14:imgLayer>
                  </a14:imgProps>
                </a:ext>
              </a:extLst>
            </a:blip>
            <a:stretch>
              <a:fillRect/>
            </a:stretch>
          </p:blipFill>
          <p:spPr>
            <a:xfrm rot="4550757" flipH="1">
              <a:off x="6049962" y="1763200"/>
              <a:ext cx="481627" cy="372509"/>
            </a:xfrm>
            <a:prstGeom prst="rect">
              <a:avLst/>
            </a:prstGeom>
          </p:spPr>
        </p:pic>
        <p:pic>
          <p:nvPicPr>
            <p:cNvPr id="54" name="Picture 53">
              <a:extLst>
                <a:ext uri="{FF2B5EF4-FFF2-40B4-BE49-F238E27FC236}">
                  <a16:creationId xmlns:a16="http://schemas.microsoft.com/office/drawing/2014/main" id="{81DDD45C-64B3-E143-8802-B4F3E21BD38D}"/>
                </a:ext>
              </a:extLst>
            </p:cNvPr>
            <p:cNvPicPr>
              <a:picLocks noChangeAspect="1"/>
            </p:cNvPicPr>
            <p:nvPr/>
          </p:nvPicPr>
          <p:blipFill>
            <a:blip r:embed="rId19">
              <a:duotone>
                <a:prstClr val="black"/>
                <a:schemeClr val="accent5">
                  <a:tint val="45000"/>
                  <a:satMod val="400000"/>
                </a:scheme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21081834">
              <a:off x="5398163" y="1761327"/>
              <a:ext cx="449701" cy="338578"/>
            </a:xfrm>
            <a:prstGeom prst="rect">
              <a:avLst/>
            </a:prstGeom>
          </p:spPr>
        </p:pic>
      </p:grpSp>
      <p:pic>
        <p:nvPicPr>
          <p:cNvPr id="55" name="Picture 54">
            <a:extLst>
              <a:ext uri="{FF2B5EF4-FFF2-40B4-BE49-F238E27FC236}">
                <a16:creationId xmlns:a16="http://schemas.microsoft.com/office/drawing/2014/main" id="{53CEB449-ADC8-244B-A7B1-B4A9E6CE03A0}"/>
              </a:ext>
            </a:extLst>
          </p:cNvPr>
          <p:cNvPicPr>
            <a:picLocks noChangeAspect="1"/>
          </p:cNvPicPr>
          <p:nvPr/>
        </p:nvPicPr>
        <p:blipFill>
          <a:blip r:embed="rId23">
            <a:duotone>
              <a:prstClr val="black"/>
              <a:srgbClr val="FF0000">
                <a:tint val="45000"/>
                <a:satMod val="400000"/>
              </a:srgbClr>
            </a:duotone>
            <a:extLst>
              <a:ext uri="{BEBA8EAE-BF5A-486C-A8C5-ECC9F3942E4B}">
                <a14:imgProps xmlns:a14="http://schemas.microsoft.com/office/drawing/2010/main">
                  <a14:imgLayer r:embed="rId24">
                    <a14:imgEffect>
                      <a14:backgroundRemoval t="0" b="97436" l="0" r="98842"/>
                    </a14:imgEffect>
                  </a14:imgLayer>
                </a14:imgProps>
              </a:ext>
            </a:extLst>
          </a:blip>
          <a:stretch>
            <a:fillRect/>
          </a:stretch>
        </p:blipFill>
        <p:spPr>
          <a:xfrm rot="16420759">
            <a:off x="7082217" y="2013980"/>
            <a:ext cx="288339" cy="217089"/>
          </a:xfrm>
          <a:prstGeom prst="rect">
            <a:avLst/>
          </a:prstGeom>
        </p:spPr>
      </p:pic>
      <p:sp>
        <p:nvSpPr>
          <p:cNvPr id="56" name="Right Arrow 55">
            <a:extLst>
              <a:ext uri="{FF2B5EF4-FFF2-40B4-BE49-F238E27FC236}">
                <a16:creationId xmlns:a16="http://schemas.microsoft.com/office/drawing/2014/main" id="{A5BAAD1C-8015-1E42-876F-82C4FD95F85B}"/>
              </a:ext>
            </a:extLst>
          </p:cNvPr>
          <p:cNvSpPr/>
          <p:nvPr/>
        </p:nvSpPr>
        <p:spPr>
          <a:xfrm>
            <a:off x="3274495" y="3707410"/>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E82EEAF2-4415-F543-A827-C0CAC6241545}"/>
              </a:ext>
            </a:extLst>
          </p:cNvPr>
          <p:cNvSpPr/>
          <p:nvPr/>
        </p:nvSpPr>
        <p:spPr>
          <a:xfrm>
            <a:off x="5338911" y="368981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5982D379-CB40-D946-9535-D5FB3113FDD4}"/>
              </a:ext>
            </a:extLst>
          </p:cNvPr>
          <p:cNvSpPr/>
          <p:nvPr/>
        </p:nvSpPr>
        <p:spPr>
          <a:xfrm>
            <a:off x="6785580" y="3697418"/>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10F639B2-46D2-B143-8A3C-2D13737AC4C4}"/>
              </a:ext>
            </a:extLst>
          </p:cNvPr>
          <p:cNvSpPr/>
          <p:nvPr/>
        </p:nvSpPr>
        <p:spPr>
          <a:xfrm>
            <a:off x="8469577" y="369440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AF0A9AF3-09F0-7B40-9DDC-C6DAF82F9B14}"/>
              </a:ext>
            </a:extLst>
          </p:cNvPr>
          <p:cNvGrpSpPr/>
          <p:nvPr/>
        </p:nvGrpSpPr>
        <p:grpSpPr>
          <a:xfrm>
            <a:off x="1816403" y="4536267"/>
            <a:ext cx="8758468" cy="2228860"/>
            <a:chOff x="292403" y="4536267"/>
            <a:chExt cx="8758468" cy="2228860"/>
          </a:xfrm>
        </p:grpSpPr>
        <p:grpSp>
          <p:nvGrpSpPr>
            <p:cNvPr id="61" name="Group 60">
              <a:extLst>
                <a:ext uri="{FF2B5EF4-FFF2-40B4-BE49-F238E27FC236}">
                  <a16:creationId xmlns:a16="http://schemas.microsoft.com/office/drawing/2014/main" id="{76E49AE0-84E3-8843-8C91-61E183A43FB3}"/>
                </a:ext>
              </a:extLst>
            </p:cNvPr>
            <p:cNvGrpSpPr/>
            <p:nvPr/>
          </p:nvGrpSpPr>
          <p:grpSpPr>
            <a:xfrm>
              <a:off x="419304" y="4536267"/>
              <a:ext cx="8592827" cy="2228860"/>
              <a:chOff x="419304" y="4536267"/>
              <a:chExt cx="8592827" cy="2228860"/>
            </a:xfrm>
          </p:grpSpPr>
          <p:grpSp>
            <p:nvGrpSpPr>
              <p:cNvPr id="63" name="Group 62">
                <a:extLst>
                  <a:ext uri="{FF2B5EF4-FFF2-40B4-BE49-F238E27FC236}">
                    <a16:creationId xmlns:a16="http://schemas.microsoft.com/office/drawing/2014/main" id="{C6B3D48B-8122-544F-AF66-2F50808513A5}"/>
                  </a:ext>
                </a:extLst>
              </p:cNvPr>
              <p:cNvGrpSpPr/>
              <p:nvPr/>
            </p:nvGrpSpPr>
            <p:grpSpPr>
              <a:xfrm>
                <a:off x="419304" y="5101533"/>
                <a:ext cx="1116491" cy="900246"/>
                <a:chOff x="1018094" y="5618814"/>
                <a:chExt cx="1116491" cy="900246"/>
              </a:xfrm>
            </p:grpSpPr>
            <p:sp>
              <p:nvSpPr>
                <p:cNvPr id="92" name="TextBox 91">
                  <a:extLst>
                    <a:ext uri="{FF2B5EF4-FFF2-40B4-BE49-F238E27FC236}">
                      <a16:creationId xmlns:a16="http://schemas.microsoft.com/office/drawing/2014/main" id="{1640D1AB-3C5E-F542-9BE3-54B46928EE97}"/>
                    </a:ext>
                  </a:extLst>
                </p:cNvPr>
                <p:cNvSpPr txBox="1"/>
                <p:nvPr/>
              </p:nvSpPr>
              <p:spPr>
                <a:xfrm>
                  <a:off x="1018094" y="5618814"/>
                  <a:ext cx="1116491" cy="900246"/>
                </a:xfrm>
                <a:prstGeom prst="rect">
                  <a:avLst/>
                </a:prstGeom>
                <a:solidFill>
                  <a:srgbClr val="FFFCD9"/>
                </a:solidFill>
                <a:ln>
                  <a:solidFill>
                    <a:schemeClr val="tx1">
                      <a:lumMod val="50000"/>
                      <a:lumOff val="50000"/>
                    </a:schemeClr>
                  </a:solidFill>
                </a:ln>
              </p:spPr>
              <p:txBody>
                <a:bodyPr wrap="square" rtlCol="0">
                  <a:spAutoFit/>
                </a:bodyPr>
                <a:lstStyle/>
                <a:p>
                  <a:pPr algn="ctr"/>
                  <a:r>
                    <a:rPr lang="en-US" sz="1050" b="1" dirty="0">
                      <a:latin typeface="Apple Chancery" charset="0"/>
                      <a:ea typeface="Apple Chancery" charset="0"/>
                      <a:cs typeface="Apple Chancery" charset="0"/>
                    </a:rPr>
                    <a:t>Recipe</a:t>
                  </a:r>
                </a:p>
                <a:p>
                  <a:r>
                    <a:rPr lang="en-US" sz="1050" b="1" dirty="0">
                      <a:latin typeface="Apple Chancery" charset="0"/>
                      <a:ea typeface="Apple Chancery" charset="0"/>
                      <a:cs typeface="Apple Chancery" charset="0"/>
                    </a:rPr>
                    <a:t>1. </a:t>
                  </a:r>
                </a:p>
                <a:p>
                  <a:r>
                    <a:rPr lang="en-US" sz="1050" b="1" dirty="0">
                      <a:latin typeface="Apple Chancery" charset="0"/>
                      <a:ea typeface="Apple Chancery" charset="0"/>
                      <a:cs typeface="Apple Chancery" charset="0"/>
                    </a:rPr>
                    <a:t>2.</a:t>
                  </a:r>
                </a:p>
                <a:p>
                  <a:r>
                    <a:rPr lang="en-US" sz="1050" b="1" dirty="0">
                      <a:latin typeface="Apple Chancery" charset="0"/>
                      <a:ea typeface="Apple Chancery" charset="0"/>
                      <a:cs typeface="Apple Chancery" charset="0"/>
                    </a:rPr>
                    <a:t>3.</a:t>
                  </a:r>
                </a:p>
                <a:p>
                  <a:r>
                    <a:rPr lang="en-US" sz="1050" b="1" dirty="0">
                      <a:latin typeface="Apple Chancery" charset="0"/>
                      <a:ea typeface="Apple Chancery" charset="0"/>
                      <a:cs typeface="Apple Chancery" charset="0"/>
                    </a:rPr>
                    <a:t>4. </a:t>
                  </a:r>
                </a:p>
              </p:txBody>
            </p:sp>
            <p:sp>
              <p:nvSpPr>
                <p:cNvPr id="93" name="Freeform 92">
                  <a:extLst>
                    <a:ext uri="{FF2B5EF4-FFF2-40B4-BE49-F238E27FC236}">
                      <a16:creationId xmlns:a16="http://schemas.microsoft.com/office/drawing/2014/main" id="{76F81BED-5858-1C43-ACF1-7A84A0CD354F}"/>
                    </a:ext>
                  </a:extLst>
                </p:cNvPr>
                <p:cNvSpPr/>
                <p:nvPr/>
              </p:nvSpPr>
              <p:spPr>
                <a:xfrm>
                  <a:off x="1257236" y="587562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6FD01421-AE9F-1044-B91A-77331DDD5208}"/>
                    </a:ext>
                  </a:extLst>
                </p:cNvPr>
                <p:cNvSpPr/>
                <p:nvPr/>
              </p:nvSpPr>
              <p:spPr>
                <a:xfrm>
                  <a:off x="1276796" y="6021364"/>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a:extLst>
                    <a:ext uri="{FF2B5EF4-FFF2-40B4-BE49-F238E27FC236}">
                      <a16:creationId xmlns:a16="http://schemas.microsoft.com/office/drawing/2014/main" id="{95A40E4E-B0C5-8445-A616-3CE87AA3F31B}"/>
                    </a:ext>
                  </a:extLst>
                </p:cNvPr>
                <p:cNvSpPr/>
                <p:nvPr/>
              </p:nvSpPr>
              <p:spPr>
                <a:xfrm>
                  <a:off x="1257235" y="618000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6F606A3-155C-4E46-B57E-4A6B1D36E20A}"/>
                    </a:ext>
                  </a:extLst>
                </p:cNvPr>
                <p:cNvSpPr/>
                <p:nvPr/>
              </p:nvSpPr>
              <p:spPr>
                <a:xfrm>
                  <a:off x="1257235" y="6353618"/>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682D24FF-F8E4-4943-ACAF-D58F12BD5E20}"/>
                  </a:ext>
                </a:extLst>
              </p:cNvPr>
              <p:cNvGrpSpPr/>
              <p:nvPr/>
            </p:nvGrpSpPr>
            <p:grpSpPr>
              <a:xfrm>
                <a:off x="2269756" y="4871880"/>
                <a:ext cx="1323304" cy="1509240"/>
                <a:chOff x="2402058" y="5355584"/>
                <a:chExt cx="1144782" cy="1328003"/>
              </a:xfrm>
            </p:grpSpPr>
            <p:pic>
              <p:nvPicPr>
                <p:cNvPr id="86" name="Picture 4" descr="mage result for shouting head chef cartoon">
                  <a:extLst>
                    <a:ext uri="{FF2B5EF4-FFF2-40B4-BE49-F238E27FC236}">
                      <a16:creationId xmlns:a16="http://schemas.microsoft.com/office/drawing/2014/main" id="{70BD1F3E-8574-3641-A6B2-02B302A04E2E}"/>
                    </a:ext>
                  </a:extLst>
                </p:cNvPr>
                <p:cNvPicPr>
                  <a:picLocks noChangeAspect="1" noChangeArrowheads="1"/>
                </p:cNvPicPr>
                <p:nvPr/>
              </p:nvPicPr>
              <p:blipFill>
                <a:blip r:embed="rId25">
                  <a:duotone>
                    <a:prstClr val="black"/>
                    <a:srgbClr val="FF0000">
                      <a:tint val="45000"/>
                      <a:satMod val="400000"/>
                    </a:srgbClr>
                  </a:duotone>
                  <a:extLst>
                    <a:ext uri="{BEBA8EAE-BF5A-486C-A8C5-ECC9F3942E4B}">
                      <a14:imgProps xmlns:a14="http://schemas.microsoft.com/office/drawing/2010/main">
                        <a14:imgLayer r:embed="rId26">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939042" y="5355584"/>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mage result for shouting head chef cartoon">
                  <a:extLst>
                    <a:ext uri="{FF2B5EF4-FFF2-40B4-BE49-F238E27FC236}">
                      <a16:creationId xmlns:a16="http://schemas.microsoft.com/office/drawing/2014/main" id="{508D043D-843E-D34D-9922-3CAC3D5CCB86}"/>
                    </a:ext>
                  </a:extLst>
                </p:cNvPr>
                <p:cNvPicPr>
                  <a:picLocks noChangeAspect="1" noChangeArrowheads="1"/>
                </p:cNvPicPr>
                <p:nvPr/>
              </p:nvPicPr>
              <p:blipFill>
                <a:blip r:embed="rId25">
                  <a:duotone>
                    <a:prstClr val="black"/>
                    <a:schemeClr val="accent5">
                      <a:tint val="45000"/>
                      <a:satMod val="400000"/>
                    </a:schemeClr>
                  </a:duotone>
                  <a:extLst>
                    <a:ext uri="{BEBA8EAE-BF5A-486C-A8C5-ECC9F3942E4B}">
                      <a14:imgProps xmlns:a14="http://schemas.microsoft.com/office/drawing/2010/main">
                        <a14:imgLayer r:embed="rId27">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535" y="5634836"/>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mage result for shouting head chef cartoon">
                  <a:extLst>
                    <a:ext uri="{FF2B5EF4-FFF2-40B4-BE49-F238E27FC236}">
                      <a16:creationId xmlns:a16="http://schemas.microsoft.com/office/drawing/2014/main" id="{0EC2091D-6DA4-0740-88E8-AF2E4887B65A}"/>
                    </a:ext>
                  </a:extLst>
                </p:cNvPr>
                <p:cNvPicPr>
                  <a:picLocks noChangeAspect="1" noChangeArrowheads="1"/>
                </p:cNvPicPr>
                <p:nvPr/>
              </p:nvPicPr>
              <p:blipFill>
                <a:blip r:embed="rId25">
                  <a:duotone>
                    <a:prstClr val="black"/>
                    <a:srgbClr val="00B050">
                      <a:tint val="45000"/>
                      <a:satMod val="400000"/>
                    </a:srgbClr>
                  </a:duotone>
                  <a:extLst>
                    <a:ext uri="{BEBA8EAE-BF5A-486C-A8C5-ECC9F3942E4B}">
                      <a14:imgProps xmlns:a14="http://schemas.microsoft.com/office/drawing/2010/main">
                        <a14:imgLayer r:embed="rId28">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402058" y="6074911"/>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mage result for shouting head chef cartoon">
                  <a:extLst>
                    <a:ext uri="{FF2B5EF4-FFF2-40B4-BE49-F238E27FC236}">
                      <a16:creationId xmlns:a16="http://schemas.microsoft.com/office/drawing/2014/main" id="{52ACE3AC-B179-9E41-8A10-DD5A4B076452}"/>
                    </a:ext>
                  </a:extLst>
                </p:cNvPr>
                <p:cNvPicPr>
                  <a:picLocks noChangeAspect="1" noChangeArrowheads="1"/>
                </p:cNvPicPr>
                <p:nvPr/>
              </p:nvPicPr>
              <p:blipFill>
                <a:blip r:embed="rId25">
                  <a:duotone>
                    <a:prstClr val="black"/>
                    <a:srgbClr val="7030A0">
                      <a:tint val="45000"/>
                      <a:satMod val="400000"/>
                    </a:srgbClr>
                  </a:duotone>
                  <a:extLst>
                    <a:ext uri="{BEBA8EAE-BF5A-486C-A8C5-ECC9F3942E4B}">
                      <a14:imgProps xmlns:a14="http://schemas.microsoft.com/office/drawing/2010/main">
                        <a14:imgLayer r:embed="rId29">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070128" y="5770832"/>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mage result for shouting head chef cartoon">
                  <a:extLst>
                    <a:ext uri="{FF2B5EF4-FFF2-40B4-BE49-F238E27FC236}">
                      <a16:creationId xmlns:a16="http://schemas.microsoft.com/office/drawing/2014/main" id="{AB38476B-AF93-4341-8316-6C566880EA60}"/>
                    </a:ext>
                  </a:extLst>
                </p:cNvPr>
                <p:cNvPicPr>
                  <a:picLocks noChangeAspect="1" noChangeArrowheads="1"/>
                </p:cNvPicPr>
                <p:nvPr/>
              </p:nvPicPr>
              <p:blipFill>
                <a:blip r:embed="rId25">
                  <a:duotone>
                    <a:prstClr val="black"/>
                    <a:srgbClr val="FFFF00">
                      <a:tint val="45000"/>
                      <a:satMod val="400000"/>
                    </a:srgbClr>
                  </a:duotone>
                  <a:extLst>
                    <a:ext uri="{BEBA8EAE-BF5A-486C-A8C5-ECC9F3942E4B}">
                      <a14:imgProps xmlns:a14="http://schemas.microsoft.com/office/drawing/2010/main">
                        <a14:imgLayer r:embed="rId30">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732176" y="6220623"/>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mage result for shouting head chef cartoon">
                  <a:extLst>
                    <a:ext uri="{FF2B5EF4-FFF2-40B4-BE49-F238E27FC236}">
                      <a16:creationId xmlns:a16="http://schemas.microsoft.com/office/drawing/2014/main" id="{B531759E-7C4D-CC40-96C8-F7C3CCDF9BDB}"/>
                    </a:ext>
                  </a:extLst>
                </p:cNvPr>
                <p:cNvPicPr>
                  <a:picLocks noChangeAspect="1" noChangeArrowheads="1"/>
                </p:cNvPicPr>
                <p:nvPr/>
              </p:nvPicPr>
              <p:blipFill>
                <a:blip r:embed="rId25">
                  <a:extLst>
                    <a:ext uri="{BEBA8EAE-BF5A-486C-A8C5-ECC9F3942E4B}">
                      <a14:imgProps xmlns:a14="http://schemas.microsoft.com/office/drawing/2010/main">
                        <a14:imgLayer r:embed="rId31">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192356" y="6232041"/>
                  <a:ext cx="354484" cy="451546"/>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12" descr="mage result for dinner cartoon">
                <a:extLst>
                  <a:ext uri="{FF2B5EF4-FFF2-40B4-BE49-F238E27FC236}">
                    <a16:creationId xmlns:a16="http://schemas.microsoft.com/office/drawing/2014/main" id="{94D2388B-7462-E847-918C-580BA0B7267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251556" y="5267944"/>
                <a:ext cx="1760575" cy="667714"/>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1E253E09-3892-0748-A25B-9AD5E7ECE50C}"/>
                  </a:ext>
                </a:extLst>
              </p:cNvPr>
              <p:cNvGrpSpPr/>
              <p:nvPr/>
            </p:nvGrpSpPr>
            <p:grpSpPr>
              <a:xfrm>
                <a:off x="5803415" y="4723949"/>
                <a:ext cx="963312" cy="968751"/>
                <a:chOff x="3806573" y="3685850"/>
                <a:chExt cx="1865443" cy="1948986"/>
              </a:xfrm>
            </p:grpSpPr>
            <p:pic>
              <p:nvPicPr>
                <p:cNvPr id="83" name="Picture 82">
                  <a:extLst>
                    <a:ext uri="{FF2B5EF4-FFF2-40B4-BE49-F238E27FC236}">
                      <a16:creationId xmlns:a16="http://schemas.microsoft.com/office/drawing/2014/main" id="{DBD67CD0-81BD-404B-ADE5-A7748DFC8C8E}"/>
                    </a:ext>
                  </a:extLst>
                </p:cNvPr>
                <p:cNvPicPr>
                  <a:picLocks noChangeAspect="1"/>
                </p:cNvPicPr>
                <p:nvPr/>
              </p:nvPicPr>
              <p:blipFill rotWithShape="1">
                <a:blip r:embed="rId33">
                  <a:extLst>
                    <a:ext uri="{BEBA8EAE-BF5A-486C-A8C5-ECC9F3942E4B}">
                      <a14:imgProps xmlns:a14="http://schemas.microsoft.com/office/drawing/2010/main">
                        <a14:imgLayer r:embed="rId34">
                          <a14:imgEffect>
                            <a14:backgroundRemoval t="0" b="81977" l="15452" r="87172">
                              <a14:foregroundMark x1="30321" y1="4942" x2="31778" y2="27326"/>
                              <a14:foregroundMark x1="43149" y1="41860" x2="46939" y2="41860"/>
                              <a14:foregroundMark x1="37609" y1="75291" x2="51312" y2="74419"/>
                            </a14:backgroundRemoval>
                          </a14:imgEffect>
                        </a14:imgLayer>
                      </a14:imgProps>
                    </a:ext>
                    <a:ext uri="{28A0092B-C50C-407E-A947-70E740481C1C}">
                      <a14:useLocalDpi xmlns:a14="http://schemas.microsoft.com/office/drawing/2010/main" val="0"/>
                    </a:ext>
                  </a:extLst>
                </a:blip>
                <a:srcRect l="16193" r="12768" b="17733"/>
                <a:stretch/>
              </p:blipFill>
              <p:spPr>
                <a:xfrm>
                  <a:off x="3806573" y="3685850"/>
                  <a:ext cx="1485380" cy="1725150"/>
                </a:xfrm>
                <a:prstGeom prst="rect">
                  <a:avLst/>
                </a:prstGeom>
              </p:spPr>
            </p:pic>
            <p:pic>
              <p:nvPicPr>
                <p:cNvPr id="84" name="Picture 83">
                  <a:extLst>
                    <a:ext uri="{FF2B5EF4-FFF2-40B4-BE49-F238E27FC236}">
                      <a16:creationId xmlns:a16="http://schemas.microsoft.com/office/drawing/2014/main" id="{EAB1F54B-1BC6-0444-8B4B-290C6926EA3F}"/>
                    </a:ext>
                  </a:extLst>
                </p:cNvPr>
                <p:cNvPicPr>
                  <a:picLocks noChangeAspect="1"/>
                </p:cNvPicPr>
                <p:nvPr/>
              </p:nvPicPr>
              <p:blipFill rotWithShape="1">
                <a:blip r:embed="rId35">
                  <a:duotone>
                    <a:prstClr val="black"/>
                    <a:srgbClr val="FF0000">
                      <a:tint val="45000"/>
                      <a:satMod val="400000"/>
                    </a:srgbClr>
                  </a:duotone>
                  <a:extLst>
                    <a:ext uri="{BEBA8EAE-BF5A-486C-A8C5-ECC9F3942E4B}">
                      <a14:imgProps xmlns:a14="http://schemas.microsoft.com/office/drawing/2010/main">
                        <a14:imgLayer r:embed="rId36">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3959562" y="3734158"/>
                  <a:ext cx="1485380" cy="1725150"/>
                </a:xfrm>
                <a:prstGeom prst="rect">
                  <a:avLst/>
                </a:prstGeom>
              </p:spPr>
            </p:pic>
            <p:pic>
              <p:nvPicPr>
                <p:cNvPr id="85" name="Picture 84">
                  <a:extLst>
                    <a:ext uri="{FF2B5EF4-FFF2-40B4-BE49-F238E27FC236}">
                      <a16:creationId xmlns:a16="http://schemas.microsoft.com/office/drawing/2014/main" id="{D03D7BA7-9806-4345-98BB-B8DA34379B67}"/>
                    </a:ext>
                  </a:extLst>
                </p:cNvPr>
                <p:cNvPicPr>
                  <a:picLocks noChangeAspect="1"/>
                </p:cNvPicPr>
                <p:nvPr/>
              </p:nvPicPr>
              <p:blipFill rotWithShape="1">
                <a:blip r:embed="rId35">
                  <a:duotone>
                    <a:prstClr val="black"/>
                    <a:schemeClr val="accent5">
                      <a:tint val="45000"/>
                      <a:satMod val="400000"/>
                    </a:schemeClr>
                  </a:duotone>
                  <a:extLst>
                    <a:ext uri="{BEBA8EAE-BF5A-486C-A8C5-ECC9F3942E4B}">
                      <a14:imgProps xmlns:a14="http://schemas.microsoft.com/office/drawing/2010/main">
                        <a14:imgLayer r:embed="rId37">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4186636" y="3909686"/>
                  <a:ext cx="1485380" cy="1725150"/>
                </a:xfrm>
                <a:prstGeom prst="rect">
                  <a:avLst/>
                </a:prstGeom>
              </p:spPr>
            </p:pic>
          </p:grpSp>
          <p:grpSp>
            <p:nvGrpSpPr>
              <p:cNvPr id="67" name="Group 66">
                <a:extLst>
                  <a:ext uri="{FF2B5EF4-FFF2-40B4-BE49-F238E27FC236}">
                    <a16:creationId xmlns:a16="http://schemas.microsoft.com/office/drawing/2014/main" id="{EB16AA2E-82B2-D94F-87F5-8D9C290B40D4}"/>
                  </a:ext>
                </a:extLst>
              </p:cNvPr>
              <p:cNvGrpSpPr/>
              <p:nvPr/>
            </p:nvGrpSpPr>
            <p:grpSpPr>
              <a:xfrm>
                <a:off x="4024831" y="4685112"/>
                <a:ext cx="1340046" cy="1903510"/>
                <a:chOff x="3861068" y="4899933"/>
                <a:chExt cx="1340046" cy="1903510"/>
              </a:xfrm>
            </p:grpSpPr>
            <p:pic>
              <p:nvPicPr>
                <p:cNvPr id="77" name="Picture 10" descr="mage result for chefs 3D stick figure illustration">
                  <a:extLst>
                    <a:ext uri="{FF2B5EF4-FFF2-40B4-BE49-F238E27FC236}">
                      <a16:creationId xmlns:a16="http://schemas.microsoft.com/office/drawing/2014/main" id="{0ECA916E-C40C-D340-8E3F-51237E94B932}"/>
                    </a:ext>
                  </a:extLst>
                </p:cNvPr>
                <p:cNvPicPr>
                  <a:picLocks noChangeAspect="1" noChangeArrowheads="1"/>
                </p:cNvPicPr>
                <p:nvPr/>
              </p:nvPicPr>
              <p:blipFill rotWithShape="1">
                <a:blip r:embed="rId38">
                  <a:duotone>
                    <a:prstClr val="black"/>
                    <a:schemeClr val="accent5">
                      <a:tint val="45000"/>
                      <a:satMod val="400000"/>
                    </a:schemeClr>
                  </a:duotone>
                  <a:extLst>
                    <a:ext uri="{BEBA8EAE-BF5A-486C-A8C5-ECC9F3942E4B}">
                      <a14:imgProps xmlns:a14="http://schemas.microsoft.com/office/drawing/2010/main">
                        <a14:imgLayer r:embed="rId39">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3861068" y="5708174"/>
                  <a:ext cx="356251" cy="109526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mage result for chefs 3D stick figure illustration">
                  <a:extLst>
                    <a:ext uri="{FF2B5EF4-FFF2-40B4-BE49-F238E27FC236}">
                      <a16:creationId xmlns:a16="http://schemas.microsoft.com/office/drawing/2014/main" id="{A9684A42-2BFE-4E4F-A4C9-AC856D85FC44}"/>
                    </a:ext>
                  </a:extLst>
                </p:cNvPr>
                <p:cNvPicPr>
                  <a:picLocks noChangeAspect="1" noChangeArrowheads="1"/>
                </p:cNvPicPr>
                <p:nvPr/>
              </p:nvPicPr>
              <p:blipFill rotWithShape="1">
                <a:blip r:embed="rId40">
                  <a:duotone>
                    <a:prstClr val="black"/>
                    <a:srgbClr val="7030A0">
                      <a:tint val="45000"/>
                      <a:satMod val="400000"/>
                    </a:srgbClr>
                  </a:duotone>
                  <a:extLst>
                    <a:ext uri="{BEBA8EAE-BF5A-486C-A8C5-ECC9F3942E4B}">
                      <a14:imgProps xmlns:a14="http://schemas.microsoft.com/office/drawing/2010/main">
                        <a14:imgLayer r:embed="rId41">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3936929" y="5103506"/>
                  <a:ext cx="252777" cy="87837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mage result for chefs 3D stick figure illustration">
                  <a:extLst>
                    <a:ext uri="{FF2B5EF4-FFF2-40B4-BE49-F238E27FC236}">
                      <a16:creationId xmlns:a16="http://schemas.microsoft.com/office/drawing/2014/main" id="{CAFF8AE2-4DDC-314E-8694-22C4379BA48D}"/>
                    </a:ext>
                  </a:extLst>
                </p:cNvPr>
                <p:cNvPicPr>
                  <a:picLocks noChangeAspect="1" noChangeArrowheads="1"/>
                </p:cNvPicPr>
                <p:nvPr/>
              </p:nvPicPr>
              <p:blipFill rotWithShape="1">
                <a:blip r:embed="rId42">
                  <a:duotone>
                    <a:prstClr val="black"/>
                    <a:srgbClr val="FF0000">
                      <a:tint val="45000"/>
                      <a:satMod val="400000"/>
                    </a:srgbClr>
                  </a:duotone>
                  <a:extLst>
                    <a:ext uri="{BEBA8EAE-BF5A-486C-A8C5-ECC9F3942E4B}">
                      <a14:imgProps xmlns:a14="http://schemas.microsoft.com/office/drawing/2010/main">
                        <a14:imgLayer r:embed="rId43">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753004" y="4928063"/>
                  <a:ext cx="448110" cy="109526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mage result for chefs 3D stick figure illustration">
                  <a:extLst>
                    <a:ext uri="{FF2B5EF4-FFF2-40B4-BE49-F238E27FC236}">
                      <a16:creationId xmlns:a16="http://schemas.microsoft.com/office/drawing/2014/main" id="{3210A10F-7C78-E34A-97CC-C8873D983FFC}"/>
                    </a:ext>
                  </a:extLst>
                </p:cNvPr>
                <p:cNvPicPr>
                  <a:picLocks noChangeAspect="1" noChangeArrowheads="1"/>
                </p:cNvPicPr>
                <p:nvPr/>
              </p:nvPicPr>
              <p:blipFill rotWithShape="1">
                <a:blip r:embed="rId38">
                  <a:duotone>
                    <a:prstClr val="black"/>
                    <a:srgbClr val="00B050">
                      <a:tint val="45000"/>
                      <a:satMod val="400000"/>
                    </a:srgbClr>
                  </a:duotone>
                  <a:extLst>
                    <a:ext uri="{BEBA8EAE-BF5A-486C-A8C5-ECC9F3942E4B}">
                      <a14:imgProps xmlns:a14="http://schemas.microsoft.com/office/drawing/2010/main">
                        <a14:imgLayer r:embed="rId39">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4730482" y="5684406"/>
                  <a:ext cx="360566" cy="110853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mage result for chefs 3D stick figure illustration">
                  <a:extLst>
                    <a:ext uri="{FF2B5EF4-FFF2-40B4-BE49-F238E27FC236}">
                      <a16:creationId xmlns:a16="http://schemas.microsoft.com/office/drawing/2014/main" id="{6BD0BCF6-C626-2746-BFA1-CF181A0E9387}"/>
                    </a:ext>
                  </a:extLst>
                </p:cNvPr>
                <p:cNvPicPr>
                  <a:picLocks noChangeAspect="1" noChangeArrowheads="1"/>
                </p:cNvPicPr>
                <p:nvPr/>
              </p:nvPicPr>
              <p:blipFill rotWithShape="1">
                <a:blip r:embed="rId40">
                  <a:duotone>
                    <a:prstClr val="black"/>
                    <a:srgbClr val="FFFF00">
                      <a:tint val="45000"/>
                      <a:satMod val="400000"/>
                    </a:srgbClr>
                  </a:duotone>
                  <a:extLst>
                    <a:ext uri="{BEBA8EAE-BF5A-486C-A8C5-ECC9F3942E4B}">
                      <a14:imgProps xmlns:a14="http://schemas.microsoft.com/office/drawing/2010/main">
                        <a14:imgLayer r:embed="rId44">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4387579" y="5816622"/>
                  <a:ext cx="274545" cy="95401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mage result for chefs 3D stick figure illustration">
                  <a:extLst>
                    <a:ext uri="{FF2B5EF4-FFF2-40B4-BE49-F238E27FC236}">
                      <a16:creationId xmlns:a16="http://schemas.microsoft.com/office/drawing/2014/main" id="{874ACDD5-2B1F-1D45-884A-F20D6F3737E4}"/>
                    </a:ext>
                  </a:extLst>
                </p:cNvPr>
                <p:cNvPicPr>
                  <a:picLocks noChangeAspect="1" noChangeArrowheads="1"/>
                </p:cNvPicPr>
                <p:nvPr/>
              </p:nvPicPr>
              <p:blipFill rotWithShape="1">
                <a:blip r:embed="rId42">
                  <a:extLst>
                    <a:ext uri="{BEBA8EAE-BF5A-486C-A8C5-ECC9F3942E4B}">
                      <a14:imgProps xmlns:a14="http://schemas.microsoft.com/office/drawing/2010/main">
                        <a14:imgLayer r:embed="rId45">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349291" y="4899933"/>
                  <a:ext cx="448110" cy="1095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0EEE64B8-FC5D-594B-B998-2F0E58ADC629}"/>
                  </a:ext>
                </a:extLst>
              </p:cNvPr>
              <p:cNvGrpSpPr/>
              <p:nvPr/>
            </p:nvGrpSpPr>
            <p:grpSpPr>
              <a:xfrm>
                <a:off x="5699807" y="5626432"/>
                <a:ext cx="1062144" cy="1138695"/>
                <a:chOff x="5052556" y="5172915"/>
                <a:chExt cx="1245373" cy="1245373"/>
              </a:xfrm>
            </p:grpSpPr>
            <p:pic>
              <p:nvPicPr>
                <p:cNvPr id="74" name="Picture 73">
                  <a:extLst>
                    <a:ext uri="{FF2B5EF4-FFF2-40B4-BE49-F238E27FC236}">
                      <a16:creationId xmlns:a16="http://schemas.microsoft.com/office/drawing/2014/main" id="{8D6B3B22-4954-8144-A0D7-D73A542DEE3E}"/>
                    </a:ext>
                  </a:extLst>
                </p:cNvPr>
                <p:cNvPicPr>
                  <a:picLocks noChangeAspect="1"/>
                </p:cNvPicPr>
                <p:nvPr/>
              </p:nvPicPr>
              <p:blipFill>
                <a:blip r:embed="rId46">
                  <a:duotone>
                    <a:prstClr val="black"/>
                    <a:srgbClr val="7030A0">
                      <a:tint val="45000"/>
                      <a:satMod val="400000"/>
                    </a:srgbClr>
                  </a:duotone>
                  <a:extLst>
                    <a:ext uri="{BEBA8EAE-BF5A-486C-A8C5-ECC9F3942E4B}">
                      <a14:imgProps xmlns:a14="http://schemas.microsoft.com/office/drawing/2010/main">
                        <a14:imgLayer r:embed="rId47">
                          <a14:imgEffect>
                            <a14:backgroundRemoval t="9645" b="89848" l="55838" r="96954"/>
                          </a14:imgEffect>
                        </a14:imgLayer>
                      </a14:imgProps>
                    </a:ext>
                    <a:ext uri="{28A0092B-C50C-407E-A947-70E740481C1C}">
                      <a14:useLocalDpi xmlns:a14="http://schemas.microsoft.com/office/drawing/2010/main" val="0"/>
                    </a:ext>
                  </a:extLst>
                </a:blip>
                <a:stretch>
                  <a:fillRect/>
                </a:stretch>
              </p:blipFill>
              <p:spPr>
                <a:xfrm>
                  <a:off x="5083863" y="5180417"/>
                  <a:ext cx="1200912" cy="1200912"/>
                </a:xfrm>
                <a:prstGeom prst="rect">
                  <a:avLst/>
                </a:prstGeom>
              </p:spPr>
            </p:pic>
            <p:pic>
              <p:nvPicPr>
                <p:cNvPr id="75" name="Picture 74">
                  <a:extLst>
                    <a:ext uri="{FF2B5EF4-FFF2-40B4-BE49-F238E27FC236}">
                      <a16:creationId xmlns:a16="http://schemas.microsoft.com/office/drawing/2014/main" id="{717179B2-8313-0744-8174-EB1405F86654}"/>
                    </a:ext>
                  </a:extLst>
                </p:cNvPr>
                <p:cNvPicPr>
                  <a:picLocks noChangeAspect="1"/>
                </p:cNvPicPr>
                <p:nvPr/>
              </p:nvPicPr>
              <p:blipFill>
                <a:blip r:embed="rId48">
                  <a:duotone>
                    <a:prstClr val="black"/>
                    <a:srgbClr val="FFFF00">
                      <a:tint val="45000"/>
                      <a:satMod val="400000"/>
                    </a:srgbClr>
                  </a:duotone>
                  <a:extLst>
                    <a:ext uri="{BEBA8EAE-BF5A-486C-A8C5-ECC9F3942E4B}">
                      <a14:imgProps xmlns:a14="http://schemas.microsoft.com/office/drawing/2010/main">
                        <a14:imgLayer r:embed="rId49">
                          <a14:imgEffect>
                            <a14:backgroundRemoval t="4569" b="89848" l="36041" r="71066">
                              <a14:foregroundMark x1="51269" y1="50254" x2="48223" y2="52792"/>
                              <a14:foregroundMark x1="57360" y1="40609" x2="59391" y2="45685"/>
                              <a14:backgroundMark x1="65482" y1="47208" x2="70051" y2="41624"/>
                            </a14:backgroundRemoval>
                          </a14:imgEffect>
                        </a14:imgLayer>
                      </a14:imgProps>
                    </a:ext>
                    <a:ext uri="{28A0092B-C50C-407E-A947-70E740481C1C}">
                      <a14:useLocalDpi xmlns:a14="http://schemas.microsoft.com/office/drawing/2010/main" val="0"/>
                    </a:ext>
                  </a:extLst>
                </a:blip>
                <a:stretch>
                  <a:fillRect/>
                </a:stretch>
              </p:blipFill>
              <p:spPr>
                <a:xfrm>
                  <a:off x="5052556" y="5172915"/>
                  <a:ext cx="1245373" cy="1245373"/>
                </a:xfrm>
                <a:prstGeom prst="rect">
                  <a:avLst/>
                </a:prstGeom>
              </p:spPr>
            </p:pic>
            <p:pic>
              <p:nvPicPr>
                <p:cNvPr id="76" name="Picture 75">
                  <a:extLst>
                    <a:ext uri="{FF2B5EF4-FFF2-40B4-BE49-F238E27FC236}">
                      <a16:creationId xmlns:a16="http://schemas.microsoft.com/office/drawing/2014/main" id="{DFFB2A05-837F-1D4E-8455-3968766D3FCB}"/>
                    </a:ext>
                  </a:extLst>
                </p:cNvPr>
                <p:cNvPicPr>
                  <a:picLocks noChangeAspect="1"/>
                </p:cNvPicPr>
                <p:nvPr/>
              </p:nvPicPr>
              <p:blipFill>
                <a:blip r:embed="rId50">
                  <a:duotone>
                    <a:prstClr val="black"/>
                    <a:srgbClr val="00B050">
                      <a:tint val="45000"/>
                      <a:satMod val="400000"/>
                    </a:srgbClr>
                  </a:duotone>
                  <a:extLst>
                    <a:ext uri="{BEBA8EAE-BF5A-486C-A8C5-ECC9F3942E4B}">
                      <a14:imgProps xmlns:a14="http://schemas.microsoft.com/office/drawing/2010/main">
                        <a14:imgLayer r:embed="rId51">
                          <a14:imgEffect>
                            <a14:backgroundRemoval t="4569" b="89848" l="1523" r="43147"/>
                          </a14:imgEffect>
                        </a14:imgLayer>
                      </a14:imgProps>
                    </a:ext>
                    <a:ext uri="{28A0092B-C50C-407E-A947-70E740481C1C}">
                      <a14:useLocalDpi xmlns:a14="http://schemas.microsoft.com/office/drawing/2010/main" val="0"/>
                    </a:ext>
                  </a:extLst>
                </a:blip>
                <a:stretch>
                  <a:fillRect/>
                </a:stretch>
              </p:blipFill>
              <p:spPr>
                <a:xfrm>
                  <a:off x="5075989" y="5202936"/>
                  <a:ext cx="1200912" cy="1200912"/>
                </a:xfrm>
                <a:prstGeom prst="rect">
                  <a:avLst/>
                </a:prstGeom>
              </p:spPr>
            </p:pic>
          </p:grpSp>
          <p:sp>
            <p:nvSpPr>
              <p:cNvPr id="69" name="Right Arrow 68">
                <a:extLst>
                  <a:ext uri="{FF2B5EF4-FFF2-40B4-BE49-F238E27FC236}">
                    <a16:creationId xmlns:a16="http://schemas.microsoft.com/office/drawing/2014/main" id="{FE9A1B91-7585-F24F-BFA0-3757AED6B65C}"/>
                  </a:ext>
                </a:extLst>
              </p:cNvPr>
              <p:cNvSpPr/>
              <p:nvPr/>
            </p:nvSpPr>
            <p:spPr>
              <a:xfrm>
                <a:off x="1778429" y="5397165"/>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08C56C2C-44CB-F14E-9B07-F28DCD71C963}"/>
                  </a:ext>
                </a:extLst>
              </p:cNvPr>
              <p:cNvSpPr/>
              <p:nvPr/>
            </p:nvSpPr>
            <p:spPr>
              <a:xfrm>
                <a:off x="3842845" y="5379567"/>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E6069CD0-53DC-E44F-BCB2-4663AEB8E68F}"/>
                  </a:ext>
                </a:extLst>
              </p:cNvPr>
              <p:cNvSpPr/>
              <p:nvPr/>
            </p:nvSpPr>
            <p:spPr>
              <a:xfrm>
                <a:off x="5289514" y="538717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097B1410-FDF3-E946-8997-6EB3FBE6E861}"/>
                  </a:ext>
                </a:extLst>
              </p:cNvPr>
              <p:cNvSpPr/>
              <p:nvPr/>
            </p:nvSpPr>
            <p:spPr>
              <a:xfrm>
                <a:off x="6973511" y="535602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8176ECD-1592-C444-81E9-E6A22F132822}"/>
                  </a:ext>
                </a:extLst>
              </p:cNvPr>
              <p:cNvSpPr/>
              <p:nvPr/>
            </p:nvSpPr>
            <p:spPr>
              <a:xfrm>
                <a:off x="3629322" y="4536267"/>
                <a:ext cx="2466961" cy="307777"/>
              </a:xfrm>
              <a:prstGeom prst="rect">
                <a:avLst/>
              </a:prstGeom>
              <a:noFill/>
            </p:spPr>
            <p:txBody>
              <a:bodyPr wrap="square">
                <a:spAutoFit/>
              </a:bodyPr>
              <a:lstStyle/>
              <a:p>
                <a:pPr algn="ctr"/>
                <a:r>
                  <a:rPr lang="en-US" sz="1400" b="1" u="sng" dirty="0">
                    <a:latin typeface="Arial" charset="0"/>
                    <a:ea typeface="Arial" charset="0"/>
                    <a:cs typeface="Arial" charset="0"/>
                  </a:rPr>
                  <a:t>Meal prep analogy</a:t>
                </a:r>
              </a:p>
            </p:txBody>
          </p:sp>
        </p:grpSp>
        <p:sp>
          <p:nvSpPr>
            <p:cNvPr id="62" name="Rectangle 61">
              <a:extLst>
                <a:ext uri="{FF2B5EF4-FFF2-40B4-BE49-F238E27FC236}">
                  <a16:creationId xmlns:a16="http://schemas.microsoft.com/office/drawing/2014/main" id="{731516C8-F322-3C46-9285-5BFE20268409}"/>
                </a:ext>
              </a:extLst>
            </p:cNvPr>
            <p:cNvSpPr/>
            <p:nvPr/>
          </p:nvSpPr>
          <p:spPr>
            <a:xfrm>
              <a:off x="292403" y="4549748"/>
              <a:ext cx="8758468" cy="2181586"/>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850FAB24-8776-3A4A-9CDE-5F9A65E04748}"/>
              </a:ext>
            </a:extLst>
          </p:cNvPr>
          <p:cNvSpPr/>
          <p:nvPr/>
        </p:nvSpPr>
        <p:spPr>
          <a:xfrm>
            <a:off x="1434290" y="1585915"/>
            <a:ext cx="3907638" cy="51824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0E18472-E12E-4040-998D-DA692592E06E}"/>
              </a:ext>
            </a:extLst>
          </p:cNvPr>
          <p:cNvSpPr/>
          <p:nvPr/>
        </p:nvSpPr>
        <p:spPr>
          <a:xfrm>
            <a:off x="7031192" y="1582687"/>
            <a:ext cx="3965547" cy="51824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103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810A-BA41-D342-930F-E4E6F4D6B827}"/>
              </a:ext>
            </a:extLst>
          </p:cNvPr>
          <p:cNvSpPr>
            <a:spLocks noGrp="1"/>
          </p:cNvSpPr>
          <p:nvPr>
            <p:ph type="title"/>
          </p:nvPr>
        </p:nvSpPr>
        <p:spPr>
          <a:xfrm>
            <a:off x="1806064" y="-129382"/>
            <a:ext cx="8739638" cy="1325563"/>
          </a:xfrm>
        </p:spPr>
        <p:txBody>
          <a:bodyPr>
            <a:normAutofit/>
          </a:bodyPr>
          <a:lstStyle/>
          <a:p>
            <a:pPr algn="ctr"/>
            <a:r>
              <a:rPr lang="en-US" sz="3600" dirty="0">
                <a:latin typeface="Arial" panose="020B0604020202020204" pitchFamily="34" charset="0"/>
                <a:cs typeface="Arial" panose="020B0604020202020204" pitchFamily="34" charset="0"/>
              </a:rPr>
              <a:t>Oyster response to warm temperature</a:t>
            </a:r>
          </a:p>
        </p:txBody>
      </p:sp>
      <p:grpSp>
        <p:nvGrpSpPr>
          <p:cNvPr id="49" name="Group 48">
            <a:extLst>
              <a:ext uri="{FF2B5EF4-FFF2-40B4-BE49-F238E27FC236}">
                <a16:creationId xmlns:a16="http://schemas.microsoft.com/office/drawing/2014/main" id="{567DD162-031B-0A4C-B44C-38752A5E104A}"/>
              </a:ext>
            </a:extLst>
          </p:cNvPr>
          <p:cNvGrpSpPr/>
          <p:nvPr/>
        </p:nvGrpSpPr>
        <p:grpSpPr>
          <a:xfrm>
            <a:off x="2911149" y="1511993"/>
            <a:ext cx="4278701" cy="2059876"/>
            <a:chOff x="6035040" y="5167312"/>
            <a:chExt cx="2953013" cy="1468425"/>
          </a:xfrm>
        </p:grpSpPr>
        <p:pic>
          <p:nvPicPr>
            <p:cNvPr id="6" name="Picture 5">
              <a:extLst>
                <a:ext uri="{FF2B5EF4-FFF2-40B4-BE49-F238E27FC236}">
                  <a16:creationId xmlns:a16="http://schemas.microsoft.com/office/drawing/2014/main" id="{B01A3DD9-388D-8741-B9DE-AA901C012406}"/>
                </a:ext>
              </a:extLst>
            </p:cNvPr>
            <p:cNvPicPr>
              <a:picLocks noChangeAspect="1"/>
            </p:cNvPicPr>
            <p:nvPr/>
          </p:nvPicPr>
          <p:blipFill rotWithShape="1">
            <a:blip r:embed="rId3"/>
            <a:srcRect r="17012" b="21127"/>
            <a:stretch/>
          </p:blipFill>
          <p:spPr>
            <a:xfrm>
              <a:off x="6035040" y="5167312"/>
              <a:ext cx="2674062" cy="1333500"/>
            </a:xfrm>
            <a:prstGeom prst="rect">
              <a:avLst/>
            </a:prstGeom>
          </p:spPr>
        </p:pic>
        <p:sp>
          <p:nvSpPr>
            <p:cNvPr id="48" name="Triangle 47">
              <a:extLst>
                <a:ext uri="{FF2B5EF4-FFF2-40B4-BE49-F238E27FC236}">
                  <a16:creationId xmlns:a16="http://schemas.microsoft.com/office/drawing/2014/main" id="{4CB51ABD-A7AA-4447-BEC3-FC74F3EEB6CE}"/>
                </a:ext>
              </a:extLst>
            </p:cNvPr>
            <p:cNvSpPr/>
            <p:nvPr/>
          </p:nvSpPr>
          <p:spPr>
            <a:xfrm rot="7937968">
              <a:off x="8633599" y="6281283"/>
              <a:ext cx="269851" cy="43905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2" descr="Taylor Shellfish Farms | Taylor Shellfish Farms, Seattle WA">
            <a:extLst>
              <a:ext uri="{FF2B5EF4-FFF2-40B4-BE49-F238E27FC236}">
                <a16:creationId xmlns:a16="http://schemas.microsoft.com/office/drawing/2014/main" id="{EEDA17ED-B833-5446-A3C4-60F4FA1E2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385" y="1608725"/>
            <a:ext cx="2269390" cy="127158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0A63CF4-FB8F-3447-A548-10A2ED6F81F6}"/>
              </a:ext>
            </a:extLst>
          </p:cNvPr>
          <p:cNvGrpSpPr/>
          <p:nvPr/>
        </p:nvGrpSpPr>
        <p:grpSpPr>
          <a:xfrm>
            <a:off x="101958" y="4232359"/>
            <a:ext cx="8847015" cy="2010940"/>
            <a:chOff x="122298" y="3662496"/>
            <a:chExt cx="8847015" cy="2010940"/>
          </a:xfrm>
        </p:grpSpPr>
        <p:pic>
          <p:nvPicPr>
            <p:cNvPr id="9" name="Picture 8" descr="A screenshot of a cell phone&#10;&#10;Description automatically generated">
              <a:extLst>
                <a:ext uri="{FF2B5EF4-FFF2-40B4-BE49-F238E27FC236}">
                  <a16:creationId xmlns:a16="http://schemas.microsoft.com/office/drawing/2014/main" id="{5D6BA62C-BAA7-B44E-8B6E-2143C55B74B4}"/>
                </a:ext>
              </a:extLst>
            </p:cNvPr>
            <p:cNvPicPr>
              <a:picLocks noChangeAspect="1"/>
            </p:cNvPicPr>
            <p:nvPr/>
          </p:nvPicPr>
          <p:blipFill rotWithShape="1">
            <a:blip r:embed="rId5"/>
            <a:srcRect l="430" t="49629" r="1563" b="25346"/>
            <a:stretch/>
          </p:blipFill>
          <p:spPr>
            <a:xfrm>
              <a:off x="282065" y="3662496"/>
              <a:ext cx="8687248" cy="1757675"/>
            </a:xfrm>
            <a:prstGeom prst="rect">
              <a:avLst/>
            </a:prstGeom>
          </p:spPr>
        </p:pic>
        <p:sp>
          <p:nvSpPr>
            <p:cNvPr id="10" name="Rectangle 9">
              <a:extLst>
                <a:ext uri="{FF2B5EF4-FFF2-40B4-BE49-F238E27FC236}">
                  <a16:creationId xmlns:a16="http://schemas.microsoft.com/office/drawing/2014/main" id="{59DE22E8-EECB-B044-8362-FFA633CF75FD}"/>
                </a:ext>
              </a:extLst>
            </p:cNvPr>
            <p:cNvSpPr/>
            <p:nvPr/>
          </p:nvSpPr>
          <p:spPr>
            <a:xfrm>
              <a:off x="122298" y="5216236"/>
              <a:ext cx="4803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68100BB-C86C-8149-B7F5-0B0A2DECB42A}"/>
                </a:ext>
              </a:extLst>
            </p:cNvPr>
            <p:cNvSpPr/>
            <p:nvPr/>
          </p:nvSpPr>
          <p:spPr>
            <a:xfrm>
              <a:off x="6187070" y="5216236"/>
              <a:ext cx="4803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11664BBD-765B-AF4B-B127-D060AD536629}"/>
              </a:ext>
            </a:extLst>
          </p:cNvPr>
          <p:cNvSpPr txBox="1"/>
          <p:nvPr/>
        </p:nvSpPr>
        <p:spPr>
          <a:xfrm>
            <a:off x="8109559" y="2623895"/>
            <a:ext cx="109517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Rhonda Elliot</a:t>
            </a:r>
          </a:p>
        </p:txBody>
      </p:sp>
      <p:pic>
        <p:nvPicPr>
          <p:cNvPr id="24" name="Picture 23" descr="WFC.jpg">
            <a:extLst>
              <a:ext uri="{FF2B5EF4-FFF2-40B4-BE49-F238E27FC236}">
                <a16:creationId xmlns:a16="http://schemas.microsoft.com/office/drawing/2014/main" id="{47393E4F-86AE-974E-9857-26B2E20E86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882" t="3212" r="46248" b="50989"/>
          <a:stretch/>
        </p:blipFill>
        <p:spPr bwMode="auto">
          <a:xfrm>
            <a:off x="8191446" y="1550242"/>
            <a:ext cx="931398" cy="10736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Graphical user interface, text, application&#10;&#10;Description automatically generated">
            <a:extLst>
              <a:ext uri="{FF2B5EF4-FFF2-40B4-BE49-F238E27FC236}">
                <a16:creationId xmlns:a16="http://schemas.microsoft.com/office/drawing/2014/main" id="{F6F1C964-17D3-234E-837D-6A28462E4E53}"/>
              </a:ext>
            </a:extLst>
          </p:cNvPr>
          <p:cNvPicPr>
            <a:picLocks noChangeAspect="1"/>
          </p:cNvPicPr>
          <p:nvPr/>
        </p:nvPicPr>
        <p:blipFill>
          <a:blip r:embed="rId7"/>
          <a:stretch>
            <a:fillRect/>
          </a:stretch>
        </p:blipFill>
        <p:spPr>
          <a:xfrm>
            <a:off x="9238979" y="5226862"/>
            <a:ext cx="2828203" cy="1493872"/>
          </a:xfrm>
          <a:prstGeom prst="rect">
            <a:avLst/>
          </a:prstGeom>
        </p:spPr>
      </p:pic>
      <p:pic>
        <p:nvPicPr>
          <p:cNvPr id="5" name="Picture 4">
            <a:extLst>
              <a:ext uri="{FF2B5EF4-FFF2-40B4-BE49-F238E27FC236}">
                <a16:creationId xmlns:a16="http://schemas.microsoft.com/office/drawing/2014/main" id="{73EA0B7E-1F19-C547-B964-E5838126C053}"/>
              </a:ext>
            </a:extLst>
          </p:cNvPr>
          <p:cNvPicPr>
            <a:picLocks noChangeAspect="1"/>
          </p:cNvPicPr>
          <p:nvPr/>
        </p:nvPicPr>
        <p:blipFill>
          <a:blip r:embed="rId8"/>
          <a:stretch>
            <a:fillRect/>
          </a:stretch>
        </p:blipFill>
        <p:spPr>
          <a:xfrm>
            <a:off x="472684" y="1607098"/>
            <a:ext cx="1463919" cy="2091313"/>
          </a:xfrm>
          <a:prstGeom prst="rect">
            <a:avLst/>
          </a:prstGeom>
        </p:spPr>
      </p:pic>
    </p:spTree>
    <p:extLst>
      <p:ext uri="{BB962C8B-B14F-4D97-AF65-F5344CB8AC3E}">
        <p14:creationId xmlns:p14="http://schemas.microsoft.com/office/powerpoint/2010/main" val="2098446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04FF84A-F546-2840-84D3-71FF785F2163}"/>
              </a:ext>
            </a:extLst>
          </p:cNvPr>
          <p:cNvSpPr/>
          <p:nvPr/>
        </p:nvSpPr>
        <p:spPr>
          <a:xfrm>
            <a:off x="626301" y="1655957"/>
            <a:ext cx="5221184" cy="1477328"/>
          </a:xfrm>
          <a:prstGeom prst="rect">
            <a:avLst/>
          </a:prstGeom>
          <a:solidFill>
            <a:schemeClr val="bg1">
              <a:alpha val="49000"/>
            </a:schemeClr>
          </a:solidFill>
        </p:spPr>
        <p:txBody>
          <a:bodyPr wrap="square" tIns="457200" bIns="457200">
            <a:spAutoFit/>
          </a:bodyPr>
          <a:lstStyle/>
          <a:p>
            <a:pPr marL="285750" indent="-285750">
              <a:buFont typeface="Arial" panose="020B0604020202020204" pitchFamily="34" charset="0"/>
              <a:buChar char="•"/>
            </a:pPr>
            <a:r>
              <a:rPr lang="en-US" dirty="0">
                <a:latin typeface="Arial" charset="0"/>
                <a:ea typeface="Arial" charset="0"/>
                <a:cs typeface="Arial" charset="0"/>
              </a:rPr>
              <a:t>No effect on survival</a:t>
            </a:r>
          </a:p>
          <a:p>
            <a:pPr marL="285750" indent="-285750">
              <a:buFont typeface="Arial" panose="020B0604020202020204" pitchFamily="34" charset="0"/>
              <a:buChar char="•"/>
            </a:pPr>
            <a:r>
              <a:rPr lang="en-US" dirty="0">
                <a:latin typeface="Arial" charset="0"/>
                <a:ea typeface="Arial" charset="0"/>
                <a:cs typeface="Arial" charset="0"/>
              </a:rPr>
              <a:t>oysters in warmer temperature are larger</a:t>
            </a:r>
          </a:p>
        </p:txBody>
      </p:sp>
      <p:sp>
        <p:nvSpPr>
          <p:cNvPr id="9" name="TextBox 8">
            <a:extLst>
              <a:ext uri="{FF2B5EF4-FFF2-40B4-BE49-F238E27FC236}">
                <a16:creationId xmlns:a16="http://schemas.microsoft.com/office/drawing/2014/main" id="{8FBEEDF0-D5E6-AB47-B98E-2839ADD22F25}"/>
              </a:ext>
            </a:extLst>
          </p:cNvPr>
          <p:cNvSpPr txBox="1"/>
          <p:nvPr/>
        </p:nvSpPr>
        <p:spPr>
          <a:xfrm>
            <a:off x="0" y="6548364"/>
            <a:ext cx="5523782" cy="276999"/>
          </a:xfrm>
          <a:prstGeom prst="rect">
            <a:avLst/>
          </a:prstGeom>
          <a:noFill/>
        </p:spPr>
        <p:txBody>
          <a:bodyPr wrap="square" rtlCol="0">
            <a:spAutoFit/>
          </a:bodyPr>
          <a:lstStyle/>
          <a:p>
            <a:r>
              <a:rPr lang="en-US" sz="1200" dirty="0"/>
              <a:t>SA Trigg </a:t>
            </a:r>
            <a:r>
              <a:rPr lang="en-US" sz="1200" i="1" dirty="0"/>
              <a:t>et al. </a:t>
            </a:r>
            <a:r>
              <a:rPr lang="en-US" sz="1200" dirty="0"/>
              <a:t>(2020) </a:t>
            </a:r>
            <a:r>
              <a:rPr lang="en-US" sz="1200" i="1" dirty="0"/>
              <a:t>BMC Genomics</a:t>
            </a:r>
            <a:r>
              <a:rPr lang="en-US" sz="1200" dirty="0"/>
              <a:t>. https://</a:t>
            </a:r>
            <a:r>
              <a:rPr lang="en-US" sz="1200" dirty="0" err="1"/>
              <a:t>doi.org</a:t>
            </a:r>
            <a:r>
              <a:rPr lang="en-US" sz="1200" dirty="0"/>
              <a:t>/10.1186/s12864-020-07127-3 </a:t>
            </a:r>
          </a:p>
        </p:txBody>
      </p:sp>
      <p:pic>
        <p:nvPicPr>
          <p:cNvPr id="4" name="Picture 3">
            <a:extLst>
              <a:ext uri="{FF2B5EF4-FFF2-40B4-BE49-F238E27FC236}">
                <a16:creationId xmlns:a16="http://schemas.microsoft.com/office/drawing/2014/main" id="{757D9FE0-03F1-574D-849D-A26F5DDEB4AD}"/>
              </a:ext>
            </a:extLst>
          </p:cNvPr>
          <p:cNvPicPr>
            <a:picLocks noChangeAspect="1"/>
          </p:cNvPicPr>
          <p:nvPr/>
        </p:nvPicPr>
        <p:blipFill rotWithShape="1">
          <a:blip r:embed="rId2"/>
          <a:srcRect t="44003" r="50000"/>
          <a:stretch/>
        </p:blipFill>
        <p:spPr>
          <a:xfrm>
            <a:off x="626301" y="2928177"/>
            <a:ext cx="4349750" cy="2553074"/>
          </a:xfrm>
          <a:prstGeom prst="rect">
            <a:avLst/>
          </a:prstGeom>
        </p:spPr>
      </p:pic>
      <p:grpSp>
        <p:nvGrpSpPr>
          <p:cNvPr id="7" name="Group 6">
            <a:extLst>
              <a:ext uri="{FF2B5EF4-FFF2-40B4-BE49-F238E27FC236}">
                <a16:creationId xmlns:a16="http://schemas.microsoft.com/office/drawing/2014/main" id="{8F91EB97-6242-5242-8F46-368BCEF5D167}"/>
              </a:ext>
            </a:extLst>
          </p:cNvPr>
          <p:cNvGrpSpPr/>
          <p:nvPr/>
        </p:nvGrpSpPr>
        <p:grpSpPr>
          <a:xfrm>
            <a:off x="6596743" y="2928177"/>
            <a:ext cx="4365442" cy="2142720"/>
            <a:chOff x="6096000" y="3881864"/>
            <a:chExt cx="4365442" cy="2142720"/>
          </a:xfrm>
        </p:grpSpPr>
        <p:grpSp>
          <p:nvGrpSpPr>
            <p:cNvPr id="11" name="Group 10">
              <a:extLst>
                <a:ext uri="{FF2B5EF4-FFF2-40B4-BE49-F238E27FC236}">
                  <a16:creationId xmlns:a16="http://schemas.microsoft.com/office/drawing/2014/main" id="{7A13C19B-EB2A-7A4E-BB80-20209965FE38}"/>
                </a:ext>
              </a:extLst>
            </p:cNvPr>
            <p:cNvGrpSpPr/>
            <p:nvPr/>
          </p:nvGrpSpPr>
          <p:grpSpPr>
            <a:xfrm>
              <a:off x="6096000" y="3964708"/>
              <a:ext cx="4278701" cy="2059876"/>
              <a:chOff x="6035040" y="5167312"/>
              <a:chExt cx="2953013" cy="1468425"/>
            </a:xfrm>
          </p:grpSpPr>
          <p:pic>
            <p:nvPicPr>
              <p:cNvPr id="12" name="Picture 11">
                <a:extLst>
                  <a:ext uri="{FF2B5EF4-FFF2-40B4-BE49-F238E27FC236}">
                    <a16:creationId xmlns:a16="http://schemas.microsoft.com/office/drawing/2014/main" id="{F59FE6A0-6908-6342-96B6-422EEBB1D037}"/>
                  </a:ext>
                </a:extLst>
              </p:cNvPr>
              <p:cNvPicPr>
                <a:picLocks noChangeAspect="1"/>
              </p:cNvPicPr>
              <p:nvPr/>
            </p:nvPicPr>
            <p:blipFill rotWithShape="1">
              <a:blip r:embed="rId3"/>
              <a:srcRect r="17012" b="21127"/>
              <a:stretch/>
            </p:blipFill>
            <p:spPr>
              <a:xfrm>
                <a:off x="6035040" y="5167312"/>
                <a:ext cx="2674062" cy="1333500"/>
              </a:xfrm>
              <a:prstGeom prst="rect">
                <a:avLst/>
              </a:prstGeom>
            </p:spPr>
          </p:pic>
          <p:sp>
            <p:nvSpPr>
              <p:cNvPr id="13" name="Triangle 12">
                <a:extLst>
                  <a:ext uri="{FF2B5EF4-FFF2-40B4-BE49-F238E27FC236}">
                    <a16:creationId xmlns:a16="http://schemas.microsoft.com/office/drawing/2014/main" id="{B3018B0D-795A-6342-8178-A76C8644E22A}"/>
                  </a:ext>
                </a:extLst>
              </p:cNvPr>
              <p:cNvSpPr/>
              <p:nvPr/>
            </p:nvSpPr>
            <p:spPr>
              <a:xfrm rot="7937968">
                <a:off x="8633599" y="6281283"/>
                <a:ext cx="269851" cy="43905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B87D728B-E0F8-904F-ACF8-8D442438C056}"/>
                </a:ext>
              </a:extLst>
            </p:cNvPr>
            <p:cNvSpPr/>
            <p:nvPr/>
          </p:nvSpPr>
          <p:spPr>
            <a:xfrm>
              <a:off x="8033260" y="3881864"/>
              <a:ext cx="2428182" cy="646331"/>
            </a:xfrm>
            <a:prstGeom prst="rect">
              <a:avLst/>
            </a:prstGeom>
            <a:solidFill>
              <a:schemeClr val="bg1"/>
            </a:solidFill>
          </p:spPr>
          <p:txBody>
            <a:bodyPr wrap="square">
              <a:spAutoFit/>
            </a:bodyPr>
            <a:lstStyle/>
            <a:p>
              <a:pPr algn="ctr">
                <a:spcAft>
                  <a:spcPts val="1200"/>
                </a:spcAft>
              </a:pPr>
              <a:r>
                <a:rPr lang="en-US" dirty="0">
                  <a:latin typeface="Arial" charset="0"/>
                  <a:ea typeface="Arial" charset="0"/>
                  <a:cs typeface="Arial" charset="0"/>
                </a:rPr>
                <a:t>Proteomics to measure physiology</a:t>
              </a:r>
            </a:p>
          </p:txBody>
        </p:sp>
      </p:grpSp>
      <p:sp>
        <p:nvSpPr>
          <p:cNvPr id="18" name="Title 1">
            <a:extLst>
              <a:ext uri="{FF2B5EF4-FFF2-40B4-BE49-F238E27FC236}">
                <a16:creationId xmlns:a16="http://schemas.microsoft.com/office/drawing/2014/main" id="{EA85A8D4-4D52-624B-8C0A-2FF2CC086644}"/>
              </a:ext>
            </a:extLst>
          </p:cNvPr>
          <p:cNvSpPr txBox="1">
            <a:spLocks/>
          </p:cNvSpPr>
          <p:nvPr/>
        </p:nvSpPr>
        <p:spPr>
          <a:xfrm>
            <a:off x="1806064" y="-129382"/>
            <a:ext cx="87396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Arial" panose="020B0604020202020204" pitchFamily="34" charset="0"/>
                <a:cs typeface="Arial" panose="020B0604020202020204" pitchFamily="34" charset="0"/>
              </a:rPr>
              <a:t>Oyster response to warm temperature</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133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810A-BA41-D342-930F-E4E6F4D6B827}"/>
              </a:ext>
            </a:extLst>
          </p:cNvPr>
          <p:cNvSpPr>
            <a:spLocks noGrp="1"/>
          </p:cNvSpPr>
          <p:nvPr>
            <p:ph type="title"/>
          </p:nvPr>
        </p:nvSpPr>
        <p:spPr>
          <a:xfrm>
            <a:off x="1806064" y="-129382"/>
            <a:ext cx="8739638" cy="1325563"/>
          </a:xfrm>
        </p:spPr>
        <p:txBody>
          <a:bodyPr>
            <a:normAutofit/>
          </a:bodyPr>
          <a:lstStyle/>
          <a:p>
            <a:pPr algn="ctr"/>
            <a:r>
              <a:rPr lang="en-US" sz="3600" dirty="0">
                <a:latin typeface="Arial" panose="020B0604020202020204" pitchFamily="34" charset="0"/>
                <a:cs typeface="Arial" panose="020B0604020202020204" pitchFamily="34" charset="0"/>
              </a:rPr>
              <a:t>Multivariate statistical analyses reveal protein markers of improved performance</a:t>
            </a:r>
          </a:p>
        </p:txBody>
      </p:sp>
      <p:pic>
        <p:nvPicPr>
          <p:cNvPr id="5" name="Picture 4" descr="A close up of a map&#10;&#10;Description automatically generated">
            <a:extLst>
              <a:ext uri="{FF2B5EF4-FFF2-40B4-BE49-F238E27FC236}">
                <a16:creationId xmlns:a16="http://schemas.microsoft.com/office/drawing/2014/main" id="{9055F013-40A8-B346-A135-C29D8EBAF6A2}"/>
              </a:ext>
            </a:extLst>
          </p:cNvPr>
          <p:cNvPicPr>
            <a:picLocks noChangeAspect="1"/>
          </p:cNvPicPr>
          <p:nvPr/>
        </p:nvPicPr>
        <p:blipFill rotWithShape="1">
          <a:blip r:embed="rId2"/>
          <a:srcRect l="39844" t="72633" r="21895"/>
          <a:stretch/>
        </p:blipFill>
        <p:spPr>
          <a:xfrm>
            <a:off x="8426824" y="2362648"/>
            <a:ext cx="3638370" cy="1655305"/>
          </a:xfrm>
          <a:prstGeom prst="rect">
            <a:avLst/>
          </a:prstGeom>
        </p:spPr>
      </p:pic>
      <p:sp>
        <p:nvSpPr>
          <p:cNvPr id="6" name="TextBox 5">
            <a:extLst>
              <a:ext uri="{FF2B5EF4-FFF2-40B4-BE49-F238E27FC236}">
                <a16:creationId xmlns:a16="http://schemas.microsoft.com/office/drawing/2014/main" id="{0B811395-2505-4F44-83C7-2347227E66D4}"/>
              </a:ext>
            </a:extLst>
          </p:cNvPr>
          <p:cNvSpPr txBox="1"/>
          <p:nvPr/>
        </p:nvSpPr>
        <p:spPr>
          <a:xfrm>
            <a:off x="0" y="6581001"/>
            <a:ext cx="11546732" cy="276999"/>
          </a:xfrm>
          <a:prstGeom prst="rect">
            <a:avLst/>
          </a:prstGeom>
          <a:noFill/>
        </p:spPr>
        <p:txBody>
          <a:bodyPr wrap="square" rtlCol="0">
            <a:spAutoFit/>
          </a:bodyPr>
          <a:lstStyle/>
          <a:p>
            <a:r>
              <a:rPr lang="en-US" sz="1200" dirty="0"/>
              <a:t>SA Trigg </a:t>
            </a:r>
            <a:r>
              <a:rPr lang="en-US" sz="1200" i="1" dirty="0"/>
              <a:t>et al. </a:t>
            </a:r>
            <a:r>
              <a:rPr lang="en-US" sz="1200" dirty="0"/>
              <a:t>(2020) </a:t>
            </a:r>
            <a:r>
              <a:rPr lang="en-US" sz="1200" i="1" dirty="0"/>
              <a:t>BMC Genomics</a:t>
            </a:r>
            <a:r>
              <a:rPr lang="en-US" sz="1200" dirty="0"/>
              <a:t>. https://</a:t>
            </a:r>
            <a:r>
              <a:rPr lang="en-US" sz="1200" dirty="0" err="1"/>
              <a:t>doi.org</a:t>
            </a:r>
            <a:r>
              <a:rPr lang="en-US" sz="1200" dirty="0"/>
              <a:t>/10.1186/s12864-020-07127-3 </a:t>
            </a:r>
          </a:p>
        </p:txBody>
      </p:sp>
      <p:pic>
        <p:nvPicPr>
          <p:cNvPr id="3" name="Picture 2">
            <a:extLst>
              <a:ext uri="{FF2B5EF4-FFF2-40B4-BE49-F238E27FC236}">
                <a16:creationId xmlns:a16="http://schemas.microsoft.com/office/drawing/2014/main" id="{B3FAFACD-C785-7542-BDB5-CF2CA2831159}"/>
              </a:ext>
            </a:extLst>
          </p:cNvPr>
          <p:cNvPicPr>
            <a:picLocks noChangeAspect="1"/>
          </p:cNvPicPr>
          <p:nvPr/>
        </p:nvPicPr>
        <p:blipFill rotWithShape="1">
          <a:blip r:embed="rId3"/>
          <a:srcRect t="2374" r="60790" b="38671"/>
          <a:stretch/>
        </p:blipFill>
        <p:spPr>
          <a:xfrm>
            <a:off x="336130" y="2202378"/>
            <a:ext cx="3411116" cy="2845124"/>
          </a:xfrm>
          <a:prstGeom prst="rect">
            <a:avLst/>
          </a:prstGeom>
        </p:spPr>
      </p:pic>
      <p:pic>
        <p:nvPicPr>
          <p:cNvPr id="7" name="Picture 6">
            <a:extLst>
              <a:ext uri="{FF2B5EF4-FFF2-40B4-BE49-F238E27FC236}">
                <a16:creationId xmlns:a16="http://schemas.microsoft.com/office/drawing/2014/main" id="{9D587594-7953-8649-A088-6AC4EFFFC907}"/>
              </a:ext>
            </a:extLst>
          </p:cNvPr>
          <p:cNvPicPr>
            <a:picLocks noChangeAspect="1"/>
          </p:cNvPicPr>
          <p:nvPr/>
        </p:nvPicPr>
        <p:blipFill rotWithShape="1">
          <a:blip r:embed="rId3"/>
          <a:srcRect l="39115" t="4527" r="-1050" b="19227"/>
          <a:stretch/>
        </p:blipFill>
        <p:spPr>
          <a:xfrm>
            <a:off x="4105586" y="1906859"/>
            <a:ext cx="4166251" cy="2845125"/>
          </a:xfrm>
          <a:prstGeom prst="rect">
            <a:avLst/>
          </a:prstGeom>
        </p:spPr>
      </p:pic>
      <p:sp>
        <p:nvSpPr>
          <p:cNvPr id="4" name="TextBox 3">
            <a:extLst>
              <a:ext uri="{FF2B5EF4-FFF2-40B4-BE49-F238E27FC236}">
                <a16:creationId xmlns:a16="http://schemas.microsoft.com/office/drawing/2014/main" id="{2DFC14AB-17C3-E54B-9D2C-EB703FBC7B5E}"/>
              </a:ext>
            </a:extLst>
          </p:cNvPr>
          <p:cNvSpPr txBox="1"/>
          <p:nvPr/>
        </p:nvSpPr>
        <p:spPr>
          <a:xfrm>
            <a:off x="336130" y="1424597"/>
            <a:ext cx="8803307" cy="369332"/>
          </a:xfrm>
          <a:prstGeom prst="rect">
            <a:avLst/>
          </a:prstGeom>
          <a:noFill/>
        </p:spPr>
        <p:txBody>
          <a:bodyPr wrap="none" rtlCol="0">
            <a:spAutoFit/>
          </a:bodyPr>
          <a:lstStyle/>
          <a:p>
            <a:r>
              <a:rPr lang="en-US" dirty="0"/>
              <a:t>ANOVA-Simultaneous component analysis to tease apart effects from time and temperature</a:t>
            </a:r>
          </a:p>
        </p:txBody>
      </p:sp>
      <p:sp>
        <p:nvSpPr>
          <p:cNvPr id="11" name="TextBox 10">
            <a:extLst>
              <a:ext uri="{FF2B5EF4-FFF2-40B4-BE49-F238E27FC236}">
                <a16:creationId xmlns:a16="http://schemas.microsoft.com/office/drawing/2014/main" id="{5E956705-AAEE-434C-A4D1-0EDF7D76AFC9}"/>
              </a:ext>
            </a:extLst>
          </p:cNvPr>
          <p:cNvSpPr txBox="1"/>
          <p:nvPr/>
        </p:nvSpPr>
        <p:spPr>
          <a:xfrm>
            <a:off x="522515" y="1855310"/>
            <a:ext cx="2008755" cy="369332"/>
          </a:xfrm>
          <a:prstGeom prst="rect">
            <a:avLst/>
          </a:prstGeom>
          <a:noFill/>
        </p:spPr>
        <p:txBody>
          <a:bodyPr wrap="none" rtlCol="0">
            <a:spAutoFit/>
          </a:bodyPr>
          <a:lstStyle/>
          <a:p>
            <a:r>
              <a:rPr lang="en-US" b="1" dirty="0"/>
              <a:t>Temperature effect</a:t>
            </a:r>
          </a:p>
        </p:txBody>
      </p:sp>
    </p:spTree>
    <p:extLst>
      <p:ext uri="{BB962C8B-B14F-4D97-AF65-F5344CB8AC3E}">
        <p14:creationId xmlns:p14="http://schemas.microsoft.com/office/powerpoint/2010/main" val="706258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810A-BA41-D342-930F-E4E6F4D6B827}"/>
              </a:ext>
            </a:extLst>
          </p:cNvPr>
          <p:cNvSpPr>
            <a:spLocks noGrp="1"/>
          </p:cNvSpPr>
          <p:nvPr>
            <p:ph type="title"/>
          </p:nvPr>
        </p:nvSpPr>
        <p:spPr>
          <a:xfrm>
            <a:off x="1806064" y="-129382"/>
            <a:ext cx="8739638" cy="1325563"/>
          </a:xfrm>
        </p:spPr>
        <p:txBody>
          <a:bodyPr>
            <a:normAutofit/>
          </a:bodyPr>
          <a:lstStyle/>
          <a:p>
            <a:pPr algn="ctr"/>
            <a:r>
              <a:rPr lang="en-US" sz="3600" dirty="0">
                <a:latin typeface="Arial" panose="020B0604020202020204" pitchFamily="34" charset="0"/>
                <a:cs typeface="Arial" panose="020B0604020202020204" pitchFamily="34" charset="0"/>
              </a:rPr>
              <a:t>Protein markers of improved performance</a:t>
            </a:r>
          </a:p>
        </p:txBody>
      </p:sp>
      <p:grpSp>
        <p:nvGrpSpPr>
          <p:cNvPr id="3" name="Group 2">
            <a:extLst>
              <a:ext uri="{FF2B5EF4-FFF2-40B4-BE49-F238E27FC236}">
                <a16:creationId xmlns:a16="http://schemas.microsoft.com/office/drawing/2014/main" id="{E4F99808-558E-FB4A-9A61-E6B3B80FBC29}"/>
              </a:ext>
            </a:extLst>
          </p:cNvPr>
          <p:cNvGrpSpPr/>
          <p:nvPr/>
        </p:nvGrpSpPr>
        <p:grpSpPr>
          <a:xfrm>
            <a:off x="1891265" y="1008038"/>
            <a:ext cx="5746163" cy="5493321"/>
            <a:chOff x="1371600" y="1168057"/>
            <a:chExt cx="5746163" cy="5493321"/>
          </a:xfrm>
        </p:grpSpPr>
        <p:pic>
          <p:nvPicPr>
            <p:cNvPr id="4" name="Picture 3" descr="A screenshot of a cell phone&#10;&#10;Description automatically generated">
              <a:extLst>
                <a:ext uri="{FF2B5EF4-FFF2-40B4-BE49-F238E27FC236}">
                  <a16:creationId xmlns:a16="http://schemas.microsoft.com/office/drawing/2014/main" id="{B35FD881-1507-3A46-BA8C-D79A634EACAE}"/>
                </a:ext>
              </a:extLst>
            </p:cNvPr>
            <p:cNvPicPr>
              <a:picLocks noChangeAspect="1"/>
            </p:cNvPicPr>
            <p:nvPr/>
          </p:nvPicPr>
          <p:blipFill>
            <a:blip r:embed="rId2"/>
            <a:stretch>
              <a:fillRect/>
            </a:stretch>
          </p:blipFill>
          <p:spPr>
            <a:xfrm>
              <a:off x="1371600" y="1168057"/>
              <a:ext cx="5735363" cy="5493321"/>
            </a:xfrm>
            <a:prstGeom prst="rect">
              <a:avLst/>
            </a:prstGeom>
          </p:spPr>
        </p:pic>
        <p:sp>
          <p:nvSpPr>
            <p:cNvPr id="9" name="Rounded Rectangle 8">
              <a:extLst>
                <a:ext uri="{FF2B5EF4-FFF2-40B4-BE49-F238E27FC236}">
                  <a16:creationId xmlns:a16="http://schemas.microsoft.com/office/drawing/2014/main" id="{2E1D4C89-1180-CF41-9189-87BB12520A75}"/>
                </a:ext>
              </a:extLst>
            </p:cNvPr>
            <p:cNvSpPr/>
            <p:nvPr/>
          </p:nvSpPr>
          <p:spPr>
            <a:xfrm>
              <a:off x="4418967" y="2281404"/>
              <a:ext cx="2027464" cy="435820"/>
            </a:xfrm>
            <a:prstGeom prst="roundRect">
              <a:avLst>
                <a:gd name="adj" fmla="val 3339"/>
              </a:avLst>
            </a:prstGeom>
            <a:solidFill>
              <a:srgbClr val="FF55FB">
                <a:alpha val="26000"/>
              </a:srgbClr>
            </a:solidFill>
            <a:ln>
              <a:solidFill>
                <a:srgbClr val="CB4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C1A38D9-FB50-554D-8D9D-462260424914}"/>
                </a:ext>
              </a:extLst>
            </p:cNvPr>
            <p:cNvSpPr/>
            <p:nvPr/>
          </p:nvSpPr>
          <p:spPr>
            <a:xfrm>
              <a:off x="4384428" y="3437523"/>
              <a:ext cx="2733335" cy="1176674"/>
            </a:xfrm>
            <a:prstGeom prst="roundRect">
              <a:avLst>
                <a:gd name="adj" fmla="val 3339"/>
              </a:avLst>
            </a:prstGeom>
            <a:solidFill>
              <a:srgbClr val="17FFF2">
                <a:alpha val="25882"/>
              </a:srgbClr>
            </a:solidFill>
            <a:ln>
              <a:solidFill>
                <a:srgbClr val="04B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C400495-4CC2-B349-A98C-0DF6CBBD4EE4}"/>
                </a:ext>
              </a:extLst>
            </p:cNvPr>
            <p:cNvSpPr/>
            <p:nvPr/>
          </p:nvSpPr>
          <p:spPr>
            <a:xfrm>
              <a:off x="4384428" y="4757531"/>
              <a:ext cx="2016228" cy="1044480"/>
            </a:xfrm>
            <a:prstGeom prst="roundRect">
              <a:avLst>
                <a:gd name="adj" fmla="val 3339"/>
              </a:avLst>
            </a:prstGeom>
            <a:solidFill>
              <a:srgbClr val="FF55FB">
                <a:alpha val="26000"/>
              </a:srgbClr>
            </a:solidFill>
            <a:ln>
              <a:solidFill>
                <a:srgbClr val="CB4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ECA9602E-FE9A-E044-A921-F7C215A08240}"/>
              </a:ext>
            </a:extLst>
          </p:cNvPr>
          <p:cNvSpPr/>
          <p:nvPr/>
        </p:nvSpPr>
        <p:spPr>
          <a:xfrm>
            <a:off x="7708877" y="3187872"/>
            <a:ext cx="2930578" cy="2431435"/>
          </a:xfrm>
          <a:prstGeom prst="rect">
            <a:avLst/>
          </a:prstGeom>
        </p:spPr>
        <p:txBody>
          <a:bodyPr wrap="square">
            <a:spAutoFit/>
          </a:bodyPr>
          <a:lstStyle/>
          <a:p>
            <a:pPr>
              <a:spcBef>
                <a:spcPts val="1600"/>
              </a:spcBef>
            </a:pPr>
            <a:r>
              <a:rPr lang="en-US" sz="1600" b="1" dirty="0">
                <a:latin typeface="Arial" panose="020B0604020202020204" pitchFamily="34" charset="0"/>
                <a:cs typeface="Arial" panose="020B0604020202020204" pitchFamily="34" charset="0"/>
              </a:rPr>
              <a:t>In metamorphosing oysters, warmer temperature led to:</a:t>
            </a:r>
          </a:p>
          <a:p>
            <a:pPr marL="285750" indent="-285750">
              <a:spcBef>
                <a:spcPts val="1600"/>
              </a:spcBef>
              <a:buFont typeface="Arial" panose="020B0604020202020204" pitchFamily="34" charset="0"/>
              <a:buChar char="•"/>
            </a:pPr>
            <a:r>
              <a:rPr lang="en-US" sz="1600" b="1" dirty="0">
                <a:latin typeface="Arial" panose="020B0604020202020204" pitchFamily="34" charset="0"/>
                <a:cs typeface="Arial" panose="020B0604020202020204" pitchFamily="34" charset="0"/>
              </a:rPr>
              <a:t>larger size </a:t>
            </a:r>
          </a:p>
          <a:p>
            <a:pPr marL="285750" indent="-285750">
              <a:spcBef>
                <a:spcPts val="1600"/>
              </a:spcBef>
              <a:buFont typeface="Arial" panose="020B0604020202020204" pitchFamily="34" charset="0"/>
              <a:buChar char="•"/>
            </a:pPr>
            <a:r>
              <a:rPr lang="en-US" sz="1600" b="1" dirty="0">
                <a:latin typeface="Arial" panose="020B0604020202020204" pitchFamily="34" charset="0"/>
                <a:cs typeface="Arial" panose="020B0604020202020204" pitchFamily="34" charset="0"/>
              </a:rPr>
              <a:t>increased growth pathways</a:t>
            </a:r>
          </a:p>
          <a:p>
            <a:pPr marL="285750" indent="-285750">
              <a:spcBef>
                <a:spcPts val="1600"/>
              </a:spcBef>
              <a:buFont typeface="Arial" panose="020B0604020202020204" pitchFamily="34" charset="0"/>
              <a:buChar char="•"/>
            </a:pPr>
            <a:r>
              <a:rPr lang="en-US" sz="1600" b="1" dirty="0">
                <a:latin typeface="Arial" panose="020B0604020202020204" pitchFamily="34" charset="0"/>
                <a:cs typeface="Arial" panose="020B0604020202020204" pitchFamily="34" charset="0"/>
              </a:rPr>
              <a:t>decreased immune response pathways</a:t>
            </a:r>
          </a:p>
        </p:txBody>
      </p:sp>
      <p:sp>
        <p:nvSpPr>
          <p:cNvPr id="13" name="TextBox 12">
            <a:extLst>
              <a:ext uri="{FF2B5EF4-FFF2-40B4-BE49-F238E27FC236}">
                <a16:creationId xmlns:a16="http://schemas.microsoft.com/office/drawing/2014/main" id="{C264CACB-95E2-FF41-BFC9-03A3D95C33C7}"/>
              </a:ext>
            </a:extLst>
          </p:cNvPr>
          <p:cNvSpPr txBox="1"/>
          <p:nvPr/>
        </p:nvSpPr>
        <p:spPr>
          <a:xfrm>
            <a:off x="0" y="6581001"/>
            <a:ext cx="11546732" cy="276999"/>
          </a:xfrm>
          <a:prstGeom prst="rect">
            <a:avLst/>
          </a:prstGeom>
          <a:noFill/>
        </p:spPr>
        <p:txBody>
          <a:bodyPr wrap="square" rtlCol="0">
            <a:spAutoFit/>
          </a:bodyPr>
          <a:lstStyle/>
          <a:p>
            <a:r>
              <a:rPr lang="en-US" sz="1200" dirty="0"/>
              <a:t>SA Trigg </a:t>
            </a:r>
            <a:r>
              <a:rPr lang="en-US" sz="1200" i="1" dirty="0"/>
              <a:t>et al. </a:t>
            </a:r>
            <a:r>
              <a:rPr lang="en-US" sz="1200" dirty="0"/>
              <a:t>(2020) </a:t>
            </a:r>
            <a:r>
              <a:rPr lang="en-US" sz="1200" i="1" dirty="0"/>
              <a:t>BMC Genomics</a:t>
            </a:r>
            <a:r>
              <a:rPr lang="en-US" sz="1200" dirty="0"/>
              <a:t>. https://</a:t>
            </a:r>
            <a:r>
              <a:rPr lang="en-US" sz="1200" dirty="0" err="1"/>
              <a:t>doi.org</a:t>
            </a:r>
            <a:r>
              <a:rPr lang="en-US" sz="1200" dirty="0"/>
              <a:t>/10.1186/s12864-020-07127-3 </a:t>
            </a:r>
          </a:p>
        </p:txBody>
      </p:sp>
    </p:spTree>
    <p:extLst>
      <p:ext uri="{BB962C8B-B14F-4D97-AF65-F5344CB8AC3E}">
        <p14:creationId xmlns:p14="http://schemas.microsoft.com/office/powerpoint/2010/main" val="1888295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F26F-8AB9-FF44-8AA8-8ADC4DF65CA8}"/>
              </a:ext>
            </a:extLst>
          </p:cNvPr>
          <p:cNvSpPr>
            <a:spLocks noGrp="1"/>
          </p:cNvSpPr>
          <p:nvPr>
            <p:ph type="title"/>
          </p:nvPr>
        </p:nvSpPr>
        <p:spPr>
          <a:xfrm>
            <a:off x="838199" y="365125"/>
            <a:ext cx="11031071" cy="1325563"/>
          </a:xfrm>
        </p:spPr>
        <p:txBody>
          <a:bodyPr>
            <a:normAutofit/>
          </a:bodyPr>
          <a:lstStyle/>
          <a:p>
            <a:pPr algn="ctr"/>
            <a:r>
              <a:rPr lang="en-US" sz="4000" dirty="0">
                <a:latin typeface="Arial" panose="020B0604020202020204" pitchFamily="34" charset="0"/>
                <a:cs typeface="Arial" panose="020B0604020202020204" pitchFamily="34" charset="0"/>
              </a:rPr>
              <a:t>Methylome response to environmental change</a:t>
            </a:r>
          </a:p>
        </p:txBody>
      </p:sp>
      <p:pic>
        <p:nvPicPr>
          <p:cNvPr id="5" name="Picture 4">
            <a:extLst>
              <a:ext uri="{FF2B5EF4-FFF2-40B4-BE49-F238E27FC236}">
                <a16:creationId xmlns:a16="http://schemas.microsoft.com/office/drawing/2014/main" id="{82A53519-64FE-1341-B8AA-63365D7B35F1}"/>
              </a:ext>
            </a:extLst>
          </p:cNvPr>
          <p:cNvPicPr>
            <a:picLocks noChangeAspect="1"/>
          </p:cNvPicPr>
          <p:nvPr/>
        </p:nvPicPr>
        <p:blipFill>
          <a:blip r:embed="rId2"/>
          <a:stretch>
            <a:fillRect/>
          </a:stretch>
        </p:blipFill>
        <p:spPr>
          <a:xfrm>
            <a:off x="8892866" y="2326288"/>
            <a:ext cx="1523765" cy="1163651"/>
          </a:xfrm>
          <a:prstGeom prst="rect">
            <a:avLst/>
          </a:prstGeom>
        </p:spPr>
      </p:pic>
      <p:grpSp>
        <p:nvGrpSpPr>
          <p:cNvPr id="6" name="Group 5">
            <a:extLst>
              <a:ext uri="{FF2B5EF4-FFF2-40B4-BE49-F238E27FC236}">
                <a16:creationId xmlns:a16="http://schemas.microsoft.com/office/drawing/2014/main" id="{0B6D535E-5792-154C-B22B-F2A9279A5D68}"/>
              </a:ext>
            </a:extLst>
          </p:cNvPr>
          <p:cNvGrpSpPr/>
          <p:nvPr/>
        </p:nvGrpSpPr>
        <p:grpSpPr>
          <a:xfrm>
            <a:off x="1434290" y="2097108"/>
            <a:ext cx="1913984" cy="2255730"/>
            <a:chOff x="4916820" y="767676"/>
            <a:chExt cx="1913984" cy="2255730"/>
          </a:xfrm>
        </p:grpSpPr>
        <p:sp>
          <p:nvSpPr>
            <p:cNvPr id="7" name="Rectangle 6">
              <a:extLst>
                <a:ext uri="{FF2B5EF4-FFF2-40B4-BE49-F238E27FC236}">
                  <a16:creationId xmlns:a16="http://schemas.microsoft.com/office/drawing/2014/main" id="{B42AF2C3-D5D8-4D44-A575-8E5C4AABEEB9}"/>
                </a:ext>
              </a:extLst>
            </p:cNvPr>
            <p:cNvSpPr/>
            <p:nvPr/>
          </p:nvSpPr>
          <p:spPr>
            <a:xfrm>
              <a:off x="4916820" y="2377075"/>
              <a:ext cx="1913984" cy="646331"/>
            </a:xfrm>
            <a:prstGeom prst="rect">
              <a:avLst/>
            </a:prstGeom>
          </p:spPr>
          <p:txBody>
            <a:bodyPr wrap="square">
              <a:spAutoFit/>
            </a:bodyPr>
            <a:lstStyle/>
            <a:p>
              <a:pPr lvl="1" algn="ctr"/>
              <a:r>
                <a:rPr lang="en-US" sz="1200" b="1" dirty="0">
                  <a:latin typeface="Arial" charset="0"/>
                  <a:ea typeface="Arial" charset="0"/>
                  <a:cs typeface="Arial" charset="0"/>
                </a:rPr>
                <a:t>Genome</a:t>
              </a:r>
              <a:endParaRPr lang="en-US" sz="1200" dirty="0">
                <a:latin typeface="Arial" charset="0"/>
                <a:ea typeface="Arial" charset="0"/>
                <a:cs typeface="Arial" charset="0"/>
              </a:endParaRPr>
            </a:p>
            <a:p>
              <a:pPr lvl="1" algn="ctr"/>
              <a:r>
                <a:rPr lang="en-US" sz="1200" dirty="0">
                  <a:latin typeface="Arial" charset="0"/>
                  <a:ea typeface="Arial" charset="0"/>
                  <a:cs typeface="Arial" charset="0"/>
                </a:rPr>
                <a:t>all genes or genetic material </a:t>
              </a:r>
            </a:p>
          </p:txBody>
        </p:sp>
        <p:pic>
          <p:nvPicPr>
            <p:cNvPr id="8" name="Picture 12" descr="mage result for dna chromosomes">
              <a:extLst>
                <a:ext uri="{FF2B5EF4-FFF2-40B4-BE49-F238E27FC236}">
                  <a16:creationId xmlns:a16="http://schemas.microsoft.com/office/drawing/2014/main" id="{F0C420C7-4C7E-3043-900A-D7C3E20CE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114" y="767676"/>
              <a:ext cx="1369742" cy="131390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B743DB2D-5907-8947-8188-A25B0559E478}"/>
              </a:ext>
            </a:extLst>
          </p:cNvPr>
          <p:cNvSpPr txBox="1"/>
          <p:nvPr/>
        </p:nvSpPr>
        <p:spPr>
          <a:xfrm>
            <a:off x="3832276" y="3684618"/>
            <a:ext cx="1260096" cy="830997"/>
          </a:xfrm>
          <a:prstGeom prst="rect">
            <a:avLst/>
          </a:prstGeom>
          <a:noFill/>
        </p:spPr>
        <p:txBody>
          <a:bodyPr wrap="square" rtlCol="0">
            <a:spAutoFit/>
          </a:bodyPr>
          <a:lstStyle/>
          <a:p>
            <a:pPr marL="0" lvl="1" algn="ctr"/>
            <a:r>
              <a:rPr lang="en-US" sz="1200" b="1" dirty="0">
                <a:latin typeface="Arial" charset="0"/>
                <a:ea typeface="Arial" charset="0"/>
                <a:cs typeface="Arial" charset="0"/>
              </a:rPr>
              <a:t>Transcriptome</a:t>
            </a:r>
            <a:r>
              <a:rPr lang="en-US" sz="1200" dirty="0">
                <a:latin typeface="Arial" charset="0"/>
                <a:ea typeface="Arial" charset="0"/>
                <a:cs typeface="Arial" charset="0"/>
              </a:rPr>
              <a:t> </a:t>
            </a:r>
          </a:p>
          <a:p>
            <a:pPr marL="0" lvl="1" algn="ctr"/>
            <a:r>
              <a:rPr lang="en-US" sz="1200" dirty="0">
                <a:latin typeface="Arial" charset="0"/>
                <a:ea typeface="Arial" charset="0"/>
                <a:cs typeface="Arial" charset="0"/>
              </a:rPr>
              <a:t>all RNA strands transcribed from DNA</a:t>
            </a:r>
          </a:p>
        </p:txBody>
      </p:sp>
      <p:pic>
        <p:nvPicPr>
          <p:cNvPr id="10" name="Picture 9">
            <a:extLst>
              <a:ext uri="{FF2B5EF4-FFF2-40B4-BE49-F238E27FC236}">
                <a16:creationId xmlns:a16="http://schemas.microsoft.com/office/drawing/2014/main" id="{AF3BD80A-BD52-C344-A4A0-C7A7AD7C2F0A}"/>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26" b="100000" l="26255" r="99614"/>
                    </a14:imgEffect>
                  </a14:imgLayer>
                </a14:imgProps>
              </a:ext>
            </a:extLst>
          </a:blip>
          <a:stretch>
            <a:fillRect/>
          </a:stretch>
        </p:blipFill>
        <p:spPr>
          <a:xfrm flipH="1">
            <a:off x="6048226" y="3294850"/>
            <a:ext cx="631006" cy="488045"/>
          </a:xfrm>
          <a:prstGeom prst="rect">
            <a:avLst/>
          </a:prstGeom>
        </p:spPr>
      </p:pic>
      <p:sp>
        <p:nvSpPr>
          <p:cNvPr id="11" name="TextBox 10">
            <a:extLst>
              <a:ext uri="{FF2B5EF4-FFF2-40B4-BE49-F238E27FC236}">
                <a16:creationId xmlns:a16="http://schemas.microsoft.com/office/drawing/2014/main" id="{B2C78D32-FB64-7747-A952-16A57444534F}"/>
              </a:ext>
            </a:extLst>
          </p:cNvPr>
          <p:cNvSpPr txBox="1"/>
          <p:nvPr/>
        </p:nvSpPr>
        <p:spPr>
          <a:xfrm>
            <a:off x="5539083" y="3734035"/>
            <a:ext cx="1264507" cy="461665"/>
          </a:xfrm>
          <a:prstGeom prst="rect">
            <a:avLst/>
          </a:prstGeom>
          <a:noFill/>
        </p:spPr>
        <p:txBody>
          <a:bodyPr wrap="square" rtlCol="0">
            <a:spAutoFit/>
          </a:bodyPr>
          <a:lstStyle/>
          <a:p>
            <a:pPr marL="0" lvl="1" algn="ctr"/>
            <a:r>
              <a:rPr lang="en-US" sz="1200" b="1" dirty="0">
                <a:latin typeface="Arial" charset="0"/>
                <a:ea typeface="Arial" charset="0"/>
                <a:cs typeface="Arial" charset="0"/>
              </a:rPr>
              <a:t>Proteome</a:t>
            </a:r>
            <a:endParaRPr lang="en-US" sz="1200" dirty="0">
              <a:latin typeface="Arial" charset="0"/>
              <a:ea typeface="Arial" charset="0"/>
              <a:cs typeface="Arial" charset="0"/>
            </a:endParaRPr>
          </a:p>
          <a:p>
            <a:pPr marL="0" lvl="1" algn="ctr"/>
            <a:r>
              <a:rPr lang="en-US" sz="1200" dirty="0">
                <a:latin typeface="Arial" charset="0"/>
                <a:ea typeface="Arial" charset="0"/>
                <a:cs typeface="Arial" charset="0"/>
              </a:rPr>
              <a:t>all proteins </a:t>
            </a:r>
          </a:p>
        </p:txBody>
      </p:sp>
      <p:sp>
        <p:nvSpPr>
          <p:cNvPr id="12" name="Rectangle 11">
            <a:extLst>
              <a:ext uri="{FF2B5EF4-FFF2-40B4-BE49-F238E27FC236}">
                <a16:creationId xmlns:a16="http://schemas.microsoft.com/office/drawing/2014/main" id="{A0FF6C75-9DEB-634C-8635-F955B1FA1539}"/>
              </a:ext>
            </a:extLst>
          </p:cNvPr>
          <p:cNvSpPr/>
          <p:nvPr/>
        </p:nvSpPr>
        <p:spPr>
          <a:xfrm>
            <a:off x="8765393" y="3713862"/>
            <a:ext cx="1809478" cy="738664"/>
          </a:xfrm>
          <a:prstGeom prst="rect">
            <a:avLst/>
          </a:prstGeom>
          <a:solidFill>
            <a:schemeClr val="bg1"/>
          </a:solidFill>
        </p:spPr>
        <p:txBody>
          <a:bodyPr wrap="square" lIns="0" tIns="0" rIns="0" bIns="0">
            <a:spAutoFit/>
          </a:bodyPr>
          <a:lstStyle/>
          <a:p>
            <a:pPr algn="ctr"/>
            <a:r>
              <a:rPr lang="en-US" sz="1200" b="1" dirty="0">
                <a:latin typeface="Arial" charset="0"/>
                <a:ea typeface="Arial" charset="0"/>
                <a:cs typeface="Arial" charset="0"/>
              </a:rPr>
              <a:t>Metabolome</a:t>
            </a:r>
            <a:endParaRPr lang="en-US" sz="1200" dirty="0">
              <a:latin typeface="Arial" charset="0"/>
              <a:ea typeface="Arial" charset="0"/>
              <a:cs typeface="Arial" charset="0"/>
            </a:endParaRPr>
          </a:p>
          <a:p>
            <a:pPr algn="ctr"/>
            <a:r>
              <a:rPr lang="en-US" sz="1200" dirty="0">
                <a:latin typeface="Arial" charset="0"/>
                <a:ea typeface="Arial" charset="0"/>
                <a:cs typeface="Arial" charset="0"/>
              </a:rPr>
              <a:t>all small molecule byproducts of biochemical reactions (metabolites)</a:t>
            </a:r>
          </a:p>
        </p:txBody>
      </p:sp>
      <p:pic>
        <p:nvPicPr>
          <p:cNvPr id="13" name="Picture 12">
            <a:extLst>
              <a:ext uri="{FF2B5EF4-FFF2-40B4-BE49-F238E27FC236}">
                <a16:creationId xmlns:a16="http://schemas.microsoft.com/office/drawing/2014/main" id="{108F3DD3-661E-2344-AA12-6CAE486B6087}"/>
              </a:ext>
            </a:extLst>
          </p:cNvPr>
          <p:cNvPicPr>
            <a:picLocks noChangeAspect="1"/>
          </p:cNvPicPr>
          <p:nvPr/>
        </p:nvPicPr>
        <p:blipFill>
          <a:blip r:embed="rId6"/>
          <a:stretch>
            <a:fillRect/>
          </a:stretch>
        </p:blipFill>
        <p:spPr>
          <a:xfrm>
            <a:off x="8984413" y="1886975"/>
            <a:ext cx="1225808" cy="398233"/>
          </a:xfrm>
          <a:prstGeom prst="rect">
            <a:avLst/>
          </a:prstGeom>
        </p:spPr>
      </p:pic>
      <p:pic>
        <p:nvPicPr>
          <p:cNvPr id="14" name="Picture 13">
            <a:extLst>
              <a:ext uri="{FF2B5EF4-FFF2-40B4-BE49-F238E27FC236}">
                <a16:creationId xmlns:a16="http://schemas.microsoft.com/office/drawing/2014/main" id="{43CF6EDC-BAB7-6644-9F30-DC89375C4213}"/>
              </a:ext>
            </a:extLst>
          </p:cNvPr>
          <p:cNvPicPr>
            <a:picLocks noChangeAspect="1"/>
          </p:cNvPicPr>
          <p:nvPr/>
        </p:nvPicPr>
        <p:blipFill>
          <a:blip r:embed="rId7"/>
          <a:stretch>
            <a:fillRect/>
          </a:stretch>
        </p:blipFill>
        <p:spPr>
          <a:xfrm>
            <a:off x="6987683" y="2387573"/>
            <a:ext cx="1310613" cy="1231523"/>
          </a:xfrm>
          <a:prstGeom prst="rect">
            <a:avLst/>
          </a:prstGeom>
        </p:spPr>
      </p:pic>
      <p:sp>
        <p:nvSpPr>
          <p:cNvPr id="15" name="Rectangle 14">
            <a:extLst>
              <a:ext uri="{FF2B5EF4-FFF2-40B4-BE49-F238E27FC236}">
                <a16:creationId xmlns:a16="http://schemas.microsoft.com/office/drawing/2014/main" id="{9A087A9A-274A-4A4B-B344-D36084483272}"/>
              </a:ext>
            </a:extLst>
          </p:cNvPr>
          <p:cNvSpPr/>
          <p:nvPr/>
        </p:nvSpPr>
        <p:spPr>
          <a:xfrm>
            <a:off x="6856764" y="3713432"/>
            <a:ext cx="1612813" cy="646331"/>
          </a:xfrm>
          <a:prstGeom prst="rect">
            <a:avLst/>
          </a:prstGeom>
        </p:spPr>
        <p:txBody>
          <a:bodyPr wrap="square">
            <a:spAutoFit/>
          </a:bodyPr>
          <a:lstStyle/>
          <a:p>
            <a:pPr algn="ctr"/>
            <a:r>
              <a:rPr lang="en-US" sz="1200" b="1" dirty="0">
                <a:latin typeface="Arial" charset="0"/>
                <a:ea typeface="Arial" charset="0"/>
                <a:cs typeface="Arial" charset="0"/>
              </a:rPr>
              <a:t>Interactome</a:t>
            </a:r>
          </a:p>
          <a:p>
            <a:pPr algn="ctr"/>
            <a:r>
              <a:rPr lang="en-US" sz="1200" dirty="0">
                <a:latin typeface="Arial" charset="0"/>
                <a:ea typeface="Arial" charset="0"/>
                <a:cs typeface="Arial" charset="0"/>
              </a:rPr>
              <a:t>all interactions between proteins </a:t>
            </a:r>
          </a:p>
        </p:txBody>
      </p:sp>
      <p:grpSp>
        <p:nvGrpSpPr>
          <p:cNvPr id="16" name="Group 15">
            <a:extLst>
              <a:ext uri="{FF2B5EF4-FFF2-40B4-BE49-F238E27FC236}">
                <a16:creationId xmlns:a16="http://schemas.microsoft.com/office/drawing/2014/main" id="{76237C53-496D-EC4D-907B-D5A7A3B5063A}"/>
              </a:ext>
            </a:extLst>
          </p:cNvPr>
          <p:cNvGrpSpPr/>
          <p:nvPr/>
        </p:nvGrpSpPr>
        <p:grpSpPr>
          <a:xfrm>
            <a:off x="3777150" y="1923956"/>
            <a:ext cx="1146375" cy="284927"/>
            <a:chOff x="1920871" y="1692224"/>
            <a:chExt cx="2220838" cy="515697"/>
          </a:xfrm>
        </p:grpSpPr>
        <p:grpSp>
          <p:nvGrpSpPr>
            <p:cNvPr id="17" name="Group 16">
              <a:extLst>
                <a:ext uri="{FF2B5EF4-FFF2-40B4-BE49-F238E27FC236}">
                  <a16:creationId xmlns:a16="http://schemas.microsoft.com/office/drawing/2014/main" id="{BDC55708-07EE-4F43-84CD-D268E6648D20}"/>
                </a:ext>
              </a:extLst>
            </p:cNvPr>
            <p:cNvGrpSpPr/>
            <p:nvPr/>
          </p:nvGrpSpPr>
          <p:grpSpPr>
            <a:xfrm>
              <a:off x="2110669" y="1692224"/>
              <a:ext cx="2031040" cy="504460"/>
              <a:chOff x="2088834" y="2115038"/>
              <a:chExt cx="2503458" cy="595632"/>
            </a:xfrm>
          </p:grpSpPr>
          <p:pic>
            <p:nvPicPr>
              <p:cNvPr id="20" name="Picture 2" descr="mage result for mRNA transcripts">
                <a:extLst>
                  <a:ext uri="{FF2B5EF4-FFF2-40B4-BE49-F238E27FC236}">
                    <a16:creationId xmlns:a16="http://schemas.microsoft.com/office/drawing/2014/main" id="{13770312-66AB-B34C-BE80-4E5522BBB21F}"/>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ge result for mRNA transcripts">
                <a:extLst>
                  <a:ext uri="{FF2B5EF4-FFF2-40B4-BE49-F238E27FC236}">
                    <a16:creationId xmlns:a16="http://schemas.microsoft.com/office/drawing/2014/main" id="{00BD5334-8D9C-C146-941B-E2FE0D332024}"/>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9033" b="50702" l="681" r="96368">
                            <a14:backgroundMark x1="14075" y1="29797" x2="37571" y2="28393"/>
                            <a14:backgroundMark x1="42679" y1="22465" x2="64699" y2="22309"/>
                            <a14:backgroundMark x1="43246" y1="36037" x2="51192" y2="37441"/>
                          </a14:backgroundRemoval>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BF7EEF3F-BF5F-094B-9BEB-F192BBA06BE9}"/>
                </a:ext>
              </a:extLst>
            </p:cNvPr>
            <p:cNvSpPr txBox="1"/>
            <p:nvPr/>
          </p:nvSpPr>
          <p:spPr>
            <a:xfrm>
              <a:off x="1920871" y="1722256"/>
              <a:ext cx="683821" cy="334232"/>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9" name="TextBox 18">
              <a:extLst>
                <a:ext uri="{FF2B5EF4-FFF2-40B4-BE49-F238E27FC236}">
                  <a16:creationId xmlns:a16="http://schemas.microsoft.com/office/drawing/2014/main" id="{46D249CB-6184-6C4A-9D43-D796B85CF381}"/>
                </a:ext>
              </a:extLst>
            </p:cNvPr>
            <p:cNvSpPr txBox="1"/>
            <p:nvPr/>
          </p:nvSpPr>
          <p:spPr>
            <a:xfrm>
              <a:off x="3373649" y="1873689"/>
              <a:ext cx="683821" cy="334232"/>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229D5004-24F5-3E41-B5CC-381DF9427FD2}"/>
              </a:ext>
            </a:extLst>
          </p:cNvPr>
          <p:cNvGrpSpPr/>
          <p:nvPr/>
        </p:nvGrpSpPr>
        <p:grpSpPr>
          <a:xfrm>
            <a:off x="3820933" y="3032565"/>
            <a:ext cx="1138420" cy="284916"/>
            <a:chOff x="2083420" y="1692224"/>
            <a:chExt cx="2058289" cy="504460"/>
          </a:xfrm>
        </p:grpSpPr>
        <p:grpSp>
          <p:nvGrpSpPr>
            <p:cNvPr id="23" name="Group 22">
              <a:extLst>
                <a:ext uri="{FF2B5EF4-FFF2-40B4-BE49-F238E27FC236}">
                  <a16:creationId xmlns:a16="http://schemas.microsoft.com/office/drawing/2014/main" id="{7C2213E4-2F6B-634B-BFF3-9A65FFD899EC}"/>
                </a:ext>
              </a:extLst>
            </p:cNvPr>
            <p:cNvGrpSpPr/>
            <p:nvPr/>
          </p:nvGrpSpPr>
          <p:grpSpPr>
            <a:xfrm>
              <a:off x="2110669" y="1692224"/>
              <a:ext cx="2031040" cy="504460"/>
              <a:chOff x="2088834" y="2115038"/>
              <a:chExt cx="2503458" cy="595632"/>
            </a:xfrm>
          </p:grpSpPr>
          <p:pic>
            <p:nvPicPr>
              <p:cNvPr id="26" name="Picture 2" descr="mage result for mRNA transcripts">
                <a:extLst>
                  <a:ext uri="{FF2B5EF4-FFF2-40B4-BE49-F238E27FC236}">
                    <a16:creationId xmlns:a16="http://schemas.microsoft.com/office/drawing/2014/main" id="{52404E93-F8FF-724F-A659-53FCB2605F37}"/>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2">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mage result for mRNA transcripts">
                <a:extLst>
                  <a:ext uri="{FF2B5EF4-FFF2-40B4-BE49-F238E27FC236}">
                    <a16:creationId xmlns:a16="http://schemas.microsoft.com/office/drawing/2014/main" id="{481A9103-560D-054C-B70C-04189922010B}"/>
                  </a:ext>
                </a:extLst>
              </p:cNvPr>
              <p:cNvPicPr>
                <a:picLocks noChangeAspect="1" noChangeArrowheads="1"/>
              </p:cNvPicPr>
              <p:nvPr/>
            </p:nvPicPr>
            <p:blipFill rotWithShape="1">
              <a:blip r:embed="rId13">
                <a:duotone>
                  <a:prstClr val="black"/>
                  <a:srgbClr val="7030A0">
                    <a:tint val="45000"/>
                    <a:satMod val="400000"/>
                  </a:srgbClr>
                </a:duotone>
                <a:extLst>
                  <a:ext uri="{BEBA8EAE-BF5A-486C-A8C5-ECC9F3942E4B}">
                    <a14:imgProps xmlns:a14="http://schemas.microsoft.com/office/drawing/2010/main">
                      <a14:imgLayer r:embed="rId14">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212E0C20-CDB1-3F4F-B037-493578846984}"/>
                </a:ext>
              </a:extLst>
            </p:cNvPr>
            <p:cNvSpPr txBox="1"/>
            <p:nvPr/>
          </p:nvSpPr>
          <p:spPr>
            <a:xfrm>
              <a:off x="2083420" y="1753625"/>
              <a:ext cx="638199" cy="326962"/>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25" name="TextBox 24">
              <a:extLst>
                <a:ext uri="{FF2B5EF4-FFF2-40B4-BE49-F238E27FC236}">
                  <a16:creationId xmlns:a16="http://schemas.microsoft.com/office/drawing/2014/main" id="{3E3A4C9C-CF36-4845-9509-7257EDD1E9F7}"/>
                </a:ext>
              </a:extLst>
            </p:cNvPr>
            <p:cNvSpPr txBox="1"/>
            <p:nvPr/>
          </p:nvSpPr>
          <p:spPr>
            <a:xfrm>
              <a:off x="3363138" y="1857484"/>
              <a:ext cx="638199" cy="326962"/>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28" name="Group 27">
            <a:extLst>
              <a:ext uri="{FF2B5EF4-FFF2-40B4-BE49-F238E27FC236}">
                <a16:creationId xmlns:a16="http://schemas.microsoft.com/office/drawing/2014/main" id="{034585B7-9740-B646-9CC7-369CC6B4CC2C}"/>
              </a:ext>
            </a:extLst>
          </p:cNvPr>
          <p:cNvGrpSpPr/>
          <p:nvPr/>
        </p:nvGrpSpPr>
        <p:grpSpPr>
          <a:xfrm>
            <a:off x="3801147" y="2651997"/>
            <a:ext cx="1163345" cy="312243"/>
            <a:chOff x="2083420" y="1692224"/>
            <a:chExt cx="2058289" cy="504460"/>
          </a:xfrm>
        </p:grpSpPr>
        <p:grpSp>
          <p:nvGrpSpPr>
            <p:cNvPr id="29" name="Group 28">
              <a:extLst>
                <a:ext uri="{FF2B5EF4-FFF2-40B4-BE49-F238E27FC236}">
                  <a16:creationId xmlns:a16="http://schemas.microsoft.com/office/drawing/2014/main" id="{929FB6F1-EFE5-AA49-960B-40C765FA2366}"/>
                </a:ext>
              </a:extLst>
            </p:cNvPr>
            <p:cNvGrpSpPr/>
            <p:nvPr/>
          </p:nvGrpSpPr>
          <p:grpSpPr>
            <a:xfrm>
              <a:off x="2110669" y="1692224"/>
              <a:ext cx="2031040" cy="504460"/>
              <a:chOff x="2088834" y="2115038"/>
              <a:chExt cx="2503458" cy="595632"/>
            </a:xfrm>
          </p:grpSpPr>
          <p:pic>
            <p:nvPicPr>
              <p:cNvPr id="32" name="Picture 2" descr="mage result for mRNA transcripts">
                <a:extLst>
                  <a:ext uri="{FF2B5EF4-FFF2-40B4-BE49-F238E27FC236}">
                    <a16:creationId xmlns:a16="http://schemas.microsoft.com/office/drawing/2014/main" id="{F717DE54-F5D3-7B4E-8D18-F35B02784B43}"/>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5">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mage result for mRNA transcripts">
                <a:extLst>
                  <a:ext uri="{FF2B5EF4-FFF2-40B4-BE49-F238E27FC236}">
                    <a16:creationId xmlns:a16="http://schemas.microsoft.com/office/drawing/2014/main" id="{D545151B-8EE2-8C46-8505-DC16A6F7DF0A}"/>
                  </a:ext>
                </a:extLst>
              </p:cNvPr>
              <p:cNvPicPr>
                <a:picLocks noChangeAspect="1" noChangeArrowheads="1"/>
              </p:cNvPicPr>
              <p:nvPr/>
            </p:nvPicPr>
            <p:blipFill rotWithShape="1">
              <a:blip r:embed="rId13">
                <a:duotone>
                  <a:prstClr val="black"/>
                  <a:srgbClr val="FF0000">
                    <a:tint val="45000"/>
                    <a:satMod val="400000"/>
                  </a:srgbClr>
                </a:duotone>
                <a:extLst>
                  <a:ext uri="{BEBA8EAE-BF5A-486C-A8C5-ECC9F3942E4B}">
                    <a14:imgProps xmlns:a14="http://schemas.microsoft.com/office/drawing/2010/main">
                      <a14:imgLayer r:embed="rId16">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4A876646-A212-7A44-89E6-709E5699CFA6}"/>
                </a:ext>
              </a:extLst>
            </p:cNvPr>
            <p:cNvSpPr txBox="1"/>
            <p:nvPr/>
          </p:nvSpPr>
          <p:spPr>
            <a:xfrm>
              <a:off x="2083420" y="1753625"/>
              <a:ext cx="624526" cy="298347"/>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31" name="TextBox 30">
              <a:extLst>
                <a:ext uri="{FF2B5EF4-FFF2-40B4-BE49-F238E27FC236}">
                  <a16:creationId xmlns:a16="http://schemas.microsoft.com/office/drawing/2014/main" id="{9D57E473-C363-C749-9274-980C2739B9F3}"/>
                </a:ext>
              </a:extLst>
            </p:cNvPr>
            <p:cNvSpPr txBox="1"/>
            <p:nvPr/>
          </p:nvSpPr>
          <p:spPr>
            <a:xfrm>
              <a:off x="3400180" y="1883180"/>
              <a:ext cx="624526" cy="298347"/>
            </a:xfrm>
            <a:prstGeom prst="rect">
              <a:avLst/>
            </a:prstGeom>
            <a:noFill/>
          </p:spPr>
          <p:txBody>
            <a:bodyPr wrap="none" rtlCol="0">
              <a:spAutoFit/>
            </a:bodyPr>
            <a:lstStyle/>
            <a:p>
              <a:r>
                <a:rPr lang="en-US" sz="600" b="1" dirty="0">
                  <a:latin typeface="Arial" charset="0"/>
                  <a:ea typeface="Arial" charset="0"/>
                  <a:cs typeface="Arial" charset="0"/>
                </a:rPr>
                <a:t>RNA</a:t>
              </a:r>
            </a:p>
          </p:txBody>
        </p:sp>
      </p:grpSp>
      <p:grpSp>
        <p:nvGrpSpPr>
          <p:cNvPr id="34" name="Group 33">
            <a:extLst>
              <a:ext uri="{FF2B5EF4-FFF2-40B4-BE49-F238E27FC236}">
                <a16:creationId xmlns:a16="http://schemas.microsoft.com/office/drawing/2014/main" id="{D1B125DD-04B6-3C49-AC15-E26F6A9BB0FF}"/>
              </a:ext>
            </a:extLst>
          </p:cNvPr>
          <p:cNvGrpSpPr/>
          <p:nvPr/>
        </p:nvGrpSpPr>
        <p:grpSpPr>
          <a:xfrm>
            <a:off x="3843324" y="3386013"/>
            <a:ext cx="1080629" cy="286301"/>
            <a:chOff x="2083420" y="1692224"/>
            <a:chExt cx="2058289" cy="513508"/>
          </a:xfrm>
        </p:grpSpPr>
        <p:grpSp>
          <p:nvGrpSpPr>
            <p:cNvPr id="35" name="Group 34">
              <a:extLst>
                <a:ext uri="{FF2B5EF4-FFF2-40B4-BE49-F238E27FC236}">
                  <a16:creationId xmlns:a16="http://schemas.microsoft.com/office/drawing/2014/main" id="{8DC9166F-DE4F-6040-848E-737C747D456B}"/>
                </a:ext>
              </a:extLst>
            </p:cNvPr>
            <p:cNvGrpSpPr/>
            <p:nvPr/>
          </p:nvGrpSpPr>
          <p:grpSpPr>
            <a:xfrm>
              <a:off x="2110669" y="1692224"/>
              <a:ext cx="2031040" cy="504460"/>
              <a:chOff x="2088834" y="2115038"/>
              <a:chExt cx="2503458" cy="595632"/>
            </a:xfrm>
          </p:grpSpPr>
          <p:pic>
            <p:nvPicPr>
              <p:cNvPr id="38" name="Picture 2" descr="mage result for mRNA transcripts">
                <a:extLst>
                  <a:ext uri="{FF2B5EF4-FFF2-40B4-BE49-F238E27FC236}">
                    <a16:creationId xmlns:a16="http://schemas.microsoft.com/office/drawing/2014/main" id="{5523A754-D9D6-524F-A564-1D6EADDE949D}"/>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7">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mage result for mRNA transcripts">
                <a:extLst>
                  <a:ext uri="{FF2B5EF4-FFF2-40B4-BE49-F238E27FC236}">
                    <a16:creationId xmlns:a16="http://schemas.microsoft.com/office/drawing/2014/main" id="{41CE6EDF-BED7-474B-82D7-3321296C9EBB}"/>
                  </a:ext>
                </a:extLst>
              </p:cNvPr>
              <p:cNvPicPr>
                <a:picLocks noChangeAspect="1" noChangeArrowheads="1"/>
              </p:cNvPicPr>
              <p:nvPr/>
            </p:nvPicPr>
            <p:blipFill rotWithShape="1">
              <a:blip r:embed="rId13">
                <a:duotone>
                  <a:prstClr val="black"/>
                  <a:srgbClr val="FFFF00">
                    <a:tint val="45000"/>
                    <a:satMod val="400000"/>
                  </a:srgbClr>
                </a:duotone>
                <a:extLst>
                  <a:ext uri="{BEBA8EAE-BF5A-486C-A8C5-ECC9F3942E4B}">
                    <a14:imgProps xmlns:a14="http://schemas.microsoft.com/office/drawing/2010/main">
                      <a14:imgLayer r:embed="rId16">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TextBox 35">
              <a:extLst>
                <a:ext uri="{FF2B5EF4-FFF2-40B4-BE49-F238E27FC236}">
                  <a16:creationId xmlns:a16="http://schemas.microsoft.com/office/drawing/2014/main" id="{E54EC13B-CF8A-4544-9DCA-E4BCD1F077FF}"/>
                </a:ext>
              </a:extLst>
            </p:cNvPr>
            <p:cNvSpPr txBox="1"/>
            <p:nvPr/>
          </p:nvSpPr>
          <p:spPr>
            <a:xfrm>
              <a:off x="2083420" y="1753624"/>
              <a:ext cx="672330" cy="331216"/>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37" name="TextBox 36">
              <a:extLst>
                <a:ext uri="{FF2B5EF4-FFF2-40B4-BE49-F238E27FC236}">
                  <a16:creationId xmlns:a16="http://schemas.microsoft.com/office/drawing/2014/main" id="{88EA87E5-E333-5749-9B24-2C98810A0A39}"/>
                </a:ext>
              </a:extLst>
            </p:cNvPr>
            <p:cNvSpPr txBox="1"/>
            <p:nvPr/>
          </p:nvSpPr>
          <p:spPr>
            <a:xfrm>
              <a:off x="3384023" y="1874516"/>
              <a:ext cx="672330" cy="331216"/>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40" name="Group 39">
            <a:extLst>
              <a:ext uri="{FF2B5EF4-FFF2-40B4-BE49-F238E27FC236}">
                <a16:creationId xmlns:a16="http://schemas.microsoft.com/office/drawing/2014/main" id="{92E9F4F5-C59C-724D-B1CF-662B45DD733F}"/>
              </a:ext>
            </a:extLst>
          </p:cNvPr>
          <p:cNvGrpSpPr/>
          <p:nvPr/>
        </p:nvGrpSpPr>
        <p:grpSpPr>
          <a:xfrm>
            <a:off x="3793757" y="2284917"/>
            <a:ext cx="1166769" cy="288460"/>
            <a:chOff x="2083420" y="1692224"/>
            <a:chExt cx="2058289" cy="555617"/>
          </a:xfrm>
        </p:grpSpPr>
        <p:grpSp>
          <p:nvGrpSpPr>
            <p:cNvPr id="41" name="Group 40">
              <a:extLst>
                <a:ext uri="{FF2B5EF4-FFF2-40B4-BE49-F238E27FC236}">
                  <a16:creationId xmlns:a16="http://schemas.microsoft.com/office/drawing/2014/main" id="{07AB5888-DA29-B645-BB3E-76D7D6D0703B}"/>
                </a:ext>
              </a:extLst>
            </p:cNvPr>
            <p:cNvGrpSpPr/>
            <p:nvPr/>
          </p:nvGrpSpPr>
          <p:grpSpPr>
            <a:xfrm>
              <a:off x="2110669" y="1692224"/>
              <a:ext cx="2031040" cy="504460"/>
              <a:chOff x="2088834" y="2115038"/>
              <a:chExt cx="2503458" cy="595632"/>
            </a:xfrm>
          </p:grpSpPr>
          <p:pic>
            <p:nvPicPr>
              <p:cNvPr id="44" name="Picture 2" descr="mage result for mRNA transcripts">
                <a:extLst>
                  <a:ext uri="{FF2B5EF4-FFF2-40B4-BE49-F238E27FC236}">
                    <a16:creationId xmlns:a16="http://schemas.microsoft.com/office/drawing/2014/main" id="{BB80F985-6063-9746-A591-547DE998C5BE}"/>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8">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mage result for mRNA transcripts">
                <a:extLst>
                  <a:ext uri="{FF2B5EF4-FFF2-40B4-BE49-F238E27FC236}">
                    <a16:creationId xmlns:a16="http://schemas.microsoft.com/office/drawing/2014/main" id="{F4619117-2E71-8848-AC45-7FA51FCEB959}"/>
                  </a:ext>
                </a:extLst>
              </p:cNvPr>
              <p:cNvPicPr>
                <a:picLocks noChangeAspect="1" noChangeArrowheads="1"/>
              </p:cNvPicPr>
              <p:nvPr/>
            </p:nvPicPr>
            <p:blipFill rotWithShape="1">
              <a:blip r:embed="rId13">
                <a:duotone>
                  <a:prstClr val="black"/>
                  <a:schemeClr val="accent5">
                    <a:tint val="45000"/>
                    <a:satMod val="400000"/>
                  </a:schemeClr>
                </a:duotone>
                <a:extLst>
                  <a:ext uri="{BEBA8EAE-BF5A-486C-A8C5-ECC9F3942E4B}">
                    <a14:imgProps xmlns:a14="http://schemas.microsoft.com/office/drawing/2010/main">
                      <a14:imgLayer r:embed="rId16">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9A9397C5-B92E-3E46-B7D7-2170CB992D8D}"/>
                </a:ext>
              </a:extLst>
            </p:cNvPr>
            <p:cNvSpPr txBox="1"/>
            <p:nvPr/>
          </p:nvSpPr>
          <p:spPr>
            <a:xfrm>
              <a:off x="2083420" y="1753626"/>
              <a:ext cx="622693" cy="355694"/>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43" name="TextBox 42">
              <a:extLst>
                <a:ext uri="{FF2B5EF4-FFF2-40B4-BE49-F238E27FC236}">
                  <a16:creationId xmlns:a16="http://schemas.microsoft.com/office/drawing/2014/main" id="{92875E90-5171-9440-894D-056171BDD82B}"/>
                </a:ext>
              </a:extLst>
            </p:cNvPr>
            <p:cNvSpPr txBox="1"/>
            <p:nvPr/>
          </p:nvSpPr>
          <p:spPr>
            <a:xfrm>
              <a:off x="3376239" y="1892147"/>
              <a:ext cx="622693" cy="355694"/>
            </a:xfrm>
            <a:prstGeom prst="rect">
              <a:avLst/>
            </a:prstGeom>
            <a:noFill/>
          </p:spPr>
          <p:txBody>
            <a:bodyPr wrap="none" rtlCol="0">
              <a:spAutoFit/>
            </a:bodyPr>
            <a:lstStyle/>
            <a:p>
              <a:r>
                <a:rPr lang="en-US" sz="600" b="1" dirty="0">
                  <a:latin typeface="Arial" charset="0"/>
                  <a:ea typeface="Arial" charset="0"/>
                  <a:cs typeface="Arial" charset="0"/>
                </a:rPr>
                <a:t>RNA</a:t>
              </a:r>
            </a:p>
          </p:txBody>
        </p:sp>
      </p:grpSp>
      <p:pic>
        <p:nvPicPr>
          <p:cNvPr id="46" name="Picture 45">
            <a:extLst>
              <a:ext uri="{FF2B5EF4-FFF2-40B4-BE49-F238E27FC236}">
                <a16:creationId xmlns:a16="http://schemas.microsoft.com/office/drawing/2014/main" id="{01FCD5D3-FFEF-A949-90AC-A50501D140A0}"/>
              </a:ext>
            </a:extLst>
          </p:cNvPr>
          <p:cNvPicPr>
            <a:picLocks noChangeAspect="1"/>
          </p:cNvPicPr>
          <p:nvPr/>
        </p:nvPicPr>
        <p:blipFill>
          <a:blip r:embed="rId19">
            <a:duotone>
              <a:prstClr val="black"/>
              <a:schemeClr val="accent5">
                <a:tint val="45000"/>
                <a:satMod val="400000"/>
              </a:scheme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21081834">
            <a:off x="5766439" y="2280599"/>
            <a:ext cx="658753" cy="495972"/>
          </a:xfrm>
          <a:prstGeom prst="rect">
            <a:avLst/>
          </a:prstGeom>
        </p:spPr>
      </p:pic>
      <p:pic>
        <p:nvPicPr>
          <p:cNvPr id="47" name="Picture 46">
            <a:extLst>
              <a:ext uri="{FF2B5EF4-FFF2-40B4-BE49-F238E27FC236}">
                <a16:creationId xmlns:a16="http://schemas.microsoft.com/office/drawing/2014/main" id="{B56325D8-6429-5641-BD8E-9705B1C40558}"/>
              </a:ext>
            </a:extLst>
          </p:cNvPr>
          <p:cNvPicPr>
            <a:picLocks noChangeAspect="1"/>
          </p:cNvPicPr>
          <p:nvPr/>
        </p:nvPicPr>
        <p:blipFill>
          <a:blip r:embed="rId21">
            <a:duotone>
              <a:prstClr val="black"/>
              <a:srgbClr val="00B050">
                <a:tint val="45000"/>
                <a:satMod val="400000"/>
              </a:srgbClr>
            </a:duotone>
            <a:extLst>
              <a:ext uri="{BEBA8EAE-BF5A-486C-A8C5-ECC9F3942E4B}">
                <a14:imgProps xmlns:a14="http://schemas.microsoft.com/office/drawing/2010/main">
                  <a14:imgLayer r:embed="rId22">
                    <a14:imgEffect>
                      <a14:backgroundRemoval t="0" b="89744" l="0" r="98456"/>
                    </a14:imgEffect>
                  </a14:imgLayer>
                </a14:imgProps>
              </a:ext>
            </a:extLst>
          </a:blip>
          <a:stretch>
            <a:fillRect/>
          </a:stretch>
        </p:blipFill>
        <p:spPr>
          <a:xfrm rot="1478568">
            <a:off x="5823600" y="1800005"/>
            <a:ext cx="714396" cy="537866"/>
          </a:xfrm>
          <a:prstGeom prst="rect">
            <a:avLst/>
          </a:prstGeom>
        </p:spPr>
      </p:pic>
      <p:pic>
        <p:nvPicPr>
          <p:cNvPr id="48" name="Picture 47">
            <a:extLst>
              <a:ext uri="{FF2B5EF4-FFF2-40B4-BE49-F238E27FC236}">
                <a16:creationId xmlns:a16="http://schemas.microsoft.com/office/drawing/2014/main" id="{27D35334-0834-A64B-98EB-EB3A67991488}"/>
              </a:ext>
            </a:extLst>
          </p:cNvPr>
          <p:cNvPicPr>
            <a:picLocks noChangeAspect="1"/>
          </p:cNvPicPr>
          <p:nvPr/>
        </p:nvPicPr>
        <p:blipFill>
          <a:blip r:embed="rId23">
            <a:duotone>
              <a:prstClr val="black"/>
              <a:srgbClr val="FF0000">
                <a:tint val="45000"/>
                <a:satMod val="400000"/>
              </a:srgbClr>
            </a:duotone>
            <a:extLst>
              <a:ext uri="{BEBA8EAE-BF5A-486C-A8C5-ECC9F3942E4B}">
                <a14:imgProps xmlns:a14="http://schemas.microsoft.com/office/drawing/2010/main">
                  <a14:imgLayer r:embed="rId24">
                    <a14:imgEffect>
                      <a14:backgroundRemoval t="0" b="97436" l="0" r="98842"/>
                    </a14:imgEffect>
                  </a14:imgLayer>
                </a14:imgProps>
              </a:ext>
            </a:extLst>
          </a:blip>
          <a:stretch>
            <a:fillRect/>
          </a:stretch>
        </p:blipFill>
        <p:spPr>
          <a:xfrm rot="16420759">
            <a:off x="5689340" y="2922913"/>
            <a:ext cx="549545" cy="413750"/>
          </a:xfrm>
          <a:prstGeom prst="rect">
            <a:avLst/>
          </a:prstGeom>
        </p:spPr>
      </p:pic>
      <p:pic>
        <p:nvPicPr>
          <p:cNvPr id="49" name="Picture 48">
            <a:extLst>
              <a:ext uri="{FF2B5EF4-FFF2-40B4-BE49-F238E27FC236}">
                <a16:creationId xmlns:a16="http://schemas.microsoft.com/office/drawing/2014/main" id="{E7372C02-11EF-614D-BC57-1F32F5714B18}"/>
              </a:ext>
            </a:extLst>
          </p:cNvPr>
          <p:cNvPicPr>
            <a:picLocks noChangeAspect="1"/>
          </p:cNvPicPr>
          <p:nvPr/>
        </p:nvPicPr>
        <p:blipFill>
          <a:blip r:embed="rId19">
            <a:duotone>
              <a:prstClr val="black"/>
              <a:srgbClr val="7030A0">
                <a:tint val="45000"/>
                <a:satMod val="400000"/>
              </a:srgb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15597871">
            <a:off x="6084380" y="2695171"/>
            <a:ext cx="732080" cy="551180"/>
          </a:xfrm>
          <a:prstGeom prst="rect">
            <a:avLst/>
          </a:prstGeom>
        </p:spPr>
      </p:pic>
      <p:pic>
        <p:nvPicPr>
          <p:cNvPr id="50" name="Picture 49">
            <a:extLst>
              <a:ext uri="{FF2B5EF4-FFF2-40B4-BE49-F238E27FC236}">
                <a16:creationId xmlns:a16="http://schemas.microsoft.com/office/drawing/2014/main" id="{2AD7742A-C10D-1F43-81D4-2DB653F3A31E}"/>
              </a:ext>
            </a:extLst>
          </p:cNvPr>
          <p:cNvPicPr>
            <a:picLocks noChangeAspect="1"/>
          </p:cNvPicPr>
          <p:nvPr/>
        </p:nvPicPr>
        <p:blipFill>
          <a:blip r:embed="rId21">
            <a:duotone>
              <a:prstClr val="black"/>
              <a:srgbClr val="00B050">
                <a:tint val="45000"/>
                <a:satMod val="400000"/>
              </a:srgbClr>
            </a:duotone>
            <a:extLst>
              <a:ext uri="{BEBA8EAE-BF5A-486C-A8C5-ECC9F3942E4B}">
                <a14:imgProps xmlns:a14="http://schemas.microsoft.com/office/drawing/2010/main">
                  <a14:imgLayer r:embed="rId22">
                    <a14:imgEffect>
                      <a14:backgroundRemoval t="0" b="89744" l="0" r="98456"/>
                    </a14:imgEffect>
                  </a14:imgLayer>
                </a14:imgProps>
              </a:ext>
            </a:extLst>
          </a:blip>
          <a:stretch>
            <a:fillRect/>
          </a:stretch>
        </p:blipFill>
        <p:spPr>
          <a:xfrm rot="3083096">
            <a:off x="7786715" y="1829658"/>
            <a:ext cx="395160" cy="297514"/>
          </a:xfrm>
          <a:prstGeom prst="rect">
            <a:avLst/>
          </a:prstGeom>
        </p:spPr>
      </p:pic>
      <p:pic>
        <p:nvPicPr>
          <p:cNvPr id="51" name="Picture 50">
            <a:extLst>
              <a:ext uri="{FF2B5EF4-FFF2-40B4-BE49-F238E27FC236}">
                <a16:creationId xmlns:a16="http://schemas.microsoft.com/office/drawing/2014/main" id="{81A7ADF1-0B12-114D-83C2-2171FF95BE23}"/>
              </a:ext>
            </a:extLst>
          </p:cNvPr>
          <p:cNvPicPr>
            <a:picLocks noChangeAspect="1"/>
          </p:cNvPicPr>
          <p:nvPr/>
        </p:nvPicPr>
        <p:blipFill>
          <a:blip r:embed="rId19">
            <a:duotone>
              <a:prstClr val="black"/>
              <a:srgbClr val="7030A0">
                <a:tint val="45000"/>
                <a:satMod val="400000"/>
              </a:srgb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15597871">
            <a:off x="7723934" y="1946672"/>
            <a:ext cx="400887" cy="301826"/>
          </a:xfrm>
          <a:prstGeom prst="rect">
            <a:avLst/>
          </a:prstGeom>
        </p:spPr>
      </p:pic>
      <p:grpSp>
        <p:nvGrpSpPr>
          <p:cNvPr id="52" name="Group 51">
            <a:extLst>
              <a:ext uri="{FF2B5EF4-FFF2-40B4-BE49-F238E27FC236}">
                <a16:creationId xmlns:a16="http://schemas.microsoft.com/office/drawing/2014/main" id="{936B31B3-F0E4-D545-B3D6-457E368FA1DA}"/>
              </a:ext>
            </a:extLst>
          </p:cNvPr>
          <p:cNvGrpSpPr/>
          <p:nvPr/>
        </p:nvGrpSpPr>
        <p:grpSpPr>
          <a:xfrm>
            <a:off x="7118900" y="1964966"/>
            <a:ext cx="1078867" cy="481627"/>
            <a:chOff x="5398163" y="1708641"/>
            <a:chExt cx="1078867" cy="481627"/>
          </a:xfrm>
        </p:grpSpPr>
        <p:pic>
          <p:nvPicPr>
            <p:cNvPr id="53" name="Picture 52">
              <a:extLst>
                <a:ext uri="{FF2B5EF4-FFF2-40B4-BE49-F238E27FC236}">
                  <a16:creationId xmlns:a16="http://schemas.microsoft.com/office/drawing/2014/main" id="{B5007D79-E611-F244-850A-C13D128C0D8B}"/>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26" b="100000" l="26255" r="99614"/>
                      </a14:imgEffect>
                    </a14:imgLayer>
                  </a14:imgProps>
                </a:ext>
              </a:extLst>
            </a:blip>
            <a:stretch>
              <a:fillRect/>
            </a:stretch>
          </p:blipFill>
          <p:spPr>
            <a:xfrm rot="4550757" flipH="1">
              <a:off x="6049962" y="1763200"/>
              <a:ext cx="481627" cy="372509"/>
            </a:xfrm>
            <a:prstGeom prst="rect">
              <a:avLst/>
            </a:prstGeom>
          </p:spPr>
        </p:pic>
        <p:pic>
          <p:nvPicPr>
            <p:cNvPr id="54" name="Picture 53">
              <a:extLst>
                <a:ext uri="{FF2B5EF4-FFF2-40B4-BE49-F238E27FC236}">
                  <a16:creationId xmlns:a16="http://schemas.microsoft.com/office/drawing/2014/main" id="{81DDD45C-64B3-E143-8802-B4F3E21BD38D}"/>
                </a:ext>
              </a:extLst>
            </p:cNvPr>
            <p:cNvPicPr>
              <a:picLocks noChangeAspect="1"/>
            </p:cNvPicPr>
            <p:nvPr/>
          </p:nvPicPr>
          <p:blipFill>
            <a:blip r:embed="rId19">
              <a:duotone>
                <a:prstClr val="black"/>
                <a:schemeClr val="accent5">
                  <a:tint val="45000"/>
                  <a:satMod val="400000"/>
                </a:scheme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21081834">
              <a:off x="5398163" y="1761327"/>
              <a:ext cx="449701" cy="338578"/>
            </a:xfrm>
            <a:prstGeom prst="rect">
              <a:avLst/>
            </a:prstGeom>
          </p:spPr>
        </p:pic>
      </p:grpSp>
      <p:pic>
        <p:nvPicPr>
          <p:cNvPr id="55" name="Picture 54">
            <a:extLst>
              <a:ext uri="{FF2B5EF4-FFF2-40B4-BE49-F238E27FC236}">
                <a16:creationId xmlns:a16="http://schemas.microsoft.com/office/drawing/2014/main" id="{53CEB449-ADC8-244B-A7B1-B4A9E6CE03A0}"/>
              </a:ext>
            </a:extLst>
          </p:cNvPr>
          <p:cNvPicPr>
            <a:picLocks noChangeAspect="1"/>
          </p:cNvPicPr>
          <p:nvPr/>
        </p:nvPicPr>
        <p:blipFill>
          <a:blip r:embed="rId23">
            <a:duotone>
              <a:prstClr val="black"/>
              <a:srgbClr val="FF0000">
                <a:tint val="45000"/>
                <a:satMod val="400000"/>
              </a:srgbClr>
            </a:duotone>
            <a:extLst>
              <a:ext uri="{BEBA8EAE-BF5A-486C-A8C5-ECC9F3942E4B}">
                <a14:imgProps xmlns:a14="http://schemas.microsoft.com/office/drawing/2010/main">
                  <a14:imgLayer r:embed="rId24">
                    <a14:imgEffect>
                      <a14:backgroundRemoval t="0" b="97436" l="0" r="98842"/>
                    </a14:imgEffect>
                  </a14:imgLayer>
                </a14:imgProps>
              </a:ext>
            </a:extLst>
          </a:blip>
          <a:stretch>
            <a:fillRect/>
          </a:stretch>
        </p:blipFill>
        <p:spPr>
          <a:xfrm rot="16420759">
            <a:off x="7082217" y="2013980"/>
            <a:ext cx="288339" cy="217089"/>
          </a:xfrm>
          <a:prstGeom prst="rect">
            <a:avLst/>
          </a:prstGeom>
        </p:spPr>
      </p:pic>
      <p:sp>
        <p:nvSpPr>
          <p:cNvPr id="56" name="Right Arrow 55">
            <a:extLst>
              <a:ext uri="{FF2B5EF4-FFF2-40B4-BE49-F238E27FC236}">
                <a16:creationId xmlns:a16="http://schemas.microsoft.com/office/drawing/2014/main" id="{A5BAAD1C-8015-1E42-876F-82C4FD95F85B}"/>
              </a:ext>
            </a:extLst>
          </p:cNvPr>
          <p:cNvSpPr/>
          <p:nvPr/>
        </p:nvSpPr>
        <p:spPr>
          <a:xfrm>
            <a:off x="3274495" y="3707410"/>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E82EEAF2-4415-F543-A827-C0CAC6241545}"/>
              </a:ext>
            </a:extLst>
          </p:cNvPr>
          <p:cNvSpPr/>
          <p:nvPr/>
        </p:nvSpPr>
        <p:spPr>
          <a:xfrm>
            <a:off x="5338911" y="368981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5982D379-CB40-D946-9535-D5FB3113FDD4}"/>
              </a:ext>
            </a:extLst>
          </p:cNvPr>
          <p:cNvSpPr/>
          <p:nvPr/>
        </p:nvSpPr>
        <p:spPr>
          <a:xfrm>
            <a:off x="6785580" y="3697418"/>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10F639B2-46D2-B143-8A3C-2D13737AC4C4}"/>
              </a:ext>
            </a:extLst>
          </p:cNvPr>
          <p:cNvSpPr/>
          <p:nvPr/>
        </p:nvSpPr>
        <p:spPr>
          <a:xfrm>
            <a:off x="8469577" y="369440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AF0A9AF3-09F0-7B40-9DDC-C6DAF82F9B14}"/>
              </a:ext>
            </a:extLst>
          </p:cNvPr>
          <p:cNvGrpSpPr/>
          <p:nvPr/>
        </p:nvGrpSpPr>
        <p:grpSpPr>
          <a:xfrm>
            <a:off x="1816403" y="4536267"/>
            <a:ext cx="8758468" cy="2228860"/>
            <a:chOff x="292403" y="4536267"/>
            <a:chExt cx="8758468" cy="2228860"/>
          </a:xfrm>
        </p:grpSpPr>
        <p:grpSp>
          <p:nvGrpSpPr>
            <p:cNvPr id="61" name="Group 60">
              <a:extLst>
                <a:ext uri="{FF2B5EF4-FFF2-40B4-BE49-F238E27FC236}">
                  <a16:creationId xmlns:a16="http://schemas.microsoft.com/office/drawing/2014/main" id="{76E49AE0-84E3-8843-8C91-61E183A43FB3}"/>
                </a:ext>
              </a:extLst>
            </p:cNvPr>
            <p:cNvGrpSpPr/>
            <p:nvPr/>
          </p:nvGrpSpPr>
          <p:grpSpPr>
            <a:xfrm>
              <a:off x="419304" y="4536267"/>
              <a:ext cx="8592827" cy="2228860"/>
              <a:chOff x="419304" y="4536267"/>
              <a:chExt cx="8592827" cy="2228860"/>
            </a:xfrm>
          </p:grpSpPr>
          <p:grpSp>
            <p:nvGrpSpPr>
              <p:cNvPr id="63" name="Group 62">
                <a:extLst>
                  <a:ext uri="{FF2B5EF4-FFF2-40B4-BE49-F238E27FC236}">
                    <a16:creationId xmlns:a16="http://schemas.microsoft.com/office/drawing/2014/main" id="{C6B3D48B-8122-544F-AF66-2F50808513A5}"/>
                  </a:ext>
                </a:extLst>
              </p:cNvPr>
              <p:cNvGrpSpPr/>
              <p:nvPr/>
            </p:nvGrpSpPr>
            <p:grpSpPr>
              <a:xfrm>
                <a:off x="419304" y="5101533"/>
                <a:ext cx="1116491" cy="900246"/>
                <a:chOff x="1018094" y="5618814"/>
                <a:chExt cx="1116491" cy="900246"/>
              </a:xfrm>
            </p:grpSpPr>
            <p:sp>
              <p:nvSpPr>
                <p:cNvPr id="92" name="TextBox 91">
                  <a:extLst>
                    <a:ext uri="{FF2B5EF4-FFF2-40B4-BE49-F238E27FC236}">
                      <a16:creationId xmlns:a16="http://schemas.microsoft.com/office/drawing/2014/main" id="{1640D1AB-3C5E-F542-9BE3-54B46928EE97}"/>
                    </a:ext>
                  </a:extLst>
                </p:cNvPr>
                <p:cNvSpPr txBox="1"/>
                <p:nvPr/>
              </p:nvSpPr>
              <p:spPr>
                <a:xfrm>
                  <a:off x="1018094" y="5618814"/>
                  <a:ext cx="1116491" cy="900246"/>
                </a:xfrm>
                <a:prstGeom prst="rect">
                  <a:avLst/>
                </a:prstGeom>
                <a:solidFill>
                  <a:srgbClr val="FFFCD9"/>
                </a:solidFill>
                <a:ln>
                  <a:solidFill>
                    <a:schemeClr val="tx1">
                      <a:lumMod val="50000"/>
                      <a:lumOff val="50000"/>
                    </a:schemeClr>
                  </a:solidFill>
                </a:ln>
              </p:spPr>
              <p:txBody>
                <a:bodyPr wrap="square" rtlCol="0">
                  <a:spAutoFit/>
                </a:bodyPr>
                <a:lstStyle/>
                <a:p>
                  <a:pPr algn="ctr"/>
                  <a:r>
                    <a:rPr lang="en-US" sz="1050" b="1" dirty="0">
                      <a:latin typeface="Apple Chancery" charset="0"/>
                      <a:ea typeface="Apple Chancery" charset="0"/>
                      <a:cs typeface="Apple Chancery" charset="0"/>
                    </a:rPr>
                    <a:t>Recipe</a:t>
                  </a:r>
                </a:p>
                <a:p>
                  <a:r>
                    <a:rPr lang="en-US" sz="1050" b="1" dirty="0">
                      <a:latin typeface="Apple Chancery" charset="0"/>
                      <a:ea typeface="Apple Chancery" charset="0"/>
                      <a:cs typeface="Apple Chancery" charset="0"/>
                    </a:rPr>
                    <a:t>1. </a:t>
                  </a:r>
                </a:p>
                <a:p>
                  <a:r>
                    <a:rPr lang="en-US" sz="1050" b="1" dirty="0">
                      <a:latin typeface="Apple Chancery" charset="0"/>
                      <a:ea typeface="Apple Chancery" charset="0"/>
                      <a:cs typeface="Apple Chancery" charset="0"/>
                    </a:rPr>
                    <a:t>2.</a:t>
                  </a:r>
                </a:p>
                <a:p>
                  <a:r>
                    <a:rPr lang="en-US" sz="1050" b="1" dirty="0">
                      <a:latin typeface="Apple Chancery" charset="0"/>
                      <a:ea typeface="Apple Chancery" charset="0"/>
                      <a:cs typeface="Apple Chancery" charset="0"/>
                    </a:rPr>
                    <a:t>3.</a:t>
                  </a:r>
                </a:p>
                <a:p>
                  <a:r>
                    <a:rPr lang="en-US" sz="1050" b="1" dirty="0">
                      <a:latin typeface="Apple Chancery" charset="0"/>
                      <a:ea typeface="Apple Chancery" charset="0"/>
                      <a:cs typeface="Apple Chancery" charset="0"/>
                    </a:rPr>
                    <a:t>4. </a:t>
                  </a:r>
                </a:p>
              </p:txBody>
            </p:sp>
            <p:sp>
              <p:nvSpPr>
                <p:cNvPr id="93" name="Freeform 92">
                  <a:extLst>
                    <a:ext uri="{FF2B5EF4-FFF2-40B4-BE49-F238E27FC236}">
                      <a16:creationId xmlns:a16="http://schemas.microsoft.com/office/drawing/2014/main" id="{76F81BED-5858-1C43-ACF1-7A84A0CD354F}"/>
                    </a:ext>
                  </a:extLst>
                </p:cNvPr>
                <p:cNvSpPr/>
                <p:nvPr/>
              </p:nvSpPr>
              <p:spPr>
                <a:xfrm>
                  <a:off x="1257236" y="587562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6FD01421-AE9F-1044-B91A-77331DDD5208}"/>
                    </a:ext>
                  </a:extLst>
                </p:cNvPr>
                <p:cNvSpPr/>
                <p:nvPr/>
              </p:nvSpPr>
              <p:spPr>
                <a:xfrm>
                  <a:off x="1276796" y="6021364"/>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a:extLst>
                    <a:ext uri="{FF2B5EF4-FFF2-40B4-BE49-F238E27FC236}">
                      <a16:creationId xmlns:a16="http://schemas.microsoft.com/office/drawing/2014/main" id="{95A40E4E-B0C5-8445-A616-3CE87AA3F31B}"/>
                    </a:ext>
                  </a:extLst>
                </p:cNvPr>
                <p:cNvSpPr/>
                <p:nvPr/>
              </p:nvSpPr>
              <p:spPr>
                <a:xfrm>
                  <a:off x="1257235" y="618000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6F606A3-155C-4E46-B57E-4A6B1D36E20A}"/>
                    </a:ext>
                  </a:extLst>
                </p:cNvPr>
                <p:cNvSpPr/>
                <p:nvPr/>
              </p:nvSpPr>
              <p:spPr>
                <a:xfrm>
                  <a:off x="1257235" y="6353618"/>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682D24FF-F8E4-4943-ACAF-D58F12BD5E20}"/>
                  </a:ext>
                </a:extLst>
              </p:cNvPr>
              <p:cNvGrpSpPr/>
              <p:nvPr/>
            </p:nvGrpSpPr>
            <p:grpSpPr>
              <a:xfrm>
                <a:off x="2269756" y="4871880"/>
                <a:ext cx="1323304" cy="1509240"/>
                <a:chOff x="2402058" y="5355584"/>
                <a:chExt cx="1144782" cy="1328003"/>
              </a:xfrm>
            </p:grpSpPr>
            <p:pic>
              <p:nvPicPr>
                <p:cNvPr id="86" name="Picture 4" descr="mage result for shouting head chef cartoon">
                  <a:extLst>
                    <a:ext uri="{FF2B5EF4-FFF2-40B4-BE49-F238E27FC236}">
                      <a16:creationId xmlns:a16="http://schemas.microsoft.com/office/drawing/2014/main" id="{70BD1F3E-8574-3641-A6B2-02B302A04E2E}"/>
                    </a:ext>
                  </a:extLst>
                </p:cNvPr>
                <p:cNvPicPr>
                  <a:picLocks noChangeAspect="1" noChangeArrowheads="1"/>
                </p:cNvPicPr>
                <p:nvPr/>
              </p:nvPicPr>
              <p:blipFill>
                <a:blip r:embed="rId25">
                  <a:duotone>
                    <a:prstClr val="black"/>
                    <a:srgbClr val="FF0000">
                      <a:tint val="45000"/>
                      <a:satMod val="400000"/>
                    </a:srgbClr>
                  </a:duotone>
                  <a:extLst>
                    <a:ext uri="{BEBA8EAE-BF5A-486C-A8C5-ECC9F3942E4B}">
                      <a14:imgProps xmlns:a14="http://schemas.microsoft.com/office/drawing/2010/main">
                        <a14:imgLayer r:embed="rId26">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939042" y="5355584"/>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mage result for shouting head chef cartoon">
                  <a:extLst>
                    <a:ext uri="{FF2B5EF4-FFF2-40B4-BE49-F238E27FC236}">
                      <a16:creationId xmlns:a16="http://schemas.microsoft.com/office/drawing/2014/main" id="{508D043D-843E-D34D-9922-3CAC3D5CCB86}"/>
                    </a:ext>
                  </a:extLst>
                </p:cNvPr>
                <p:cNvPicPr>
                  <a:picLocks noChangeAspect="1" noChangeArrowheads="1"/>
                </p:cNvPicPr>
                <p:nvPr/>
              </p:nvPicPr>
              <p:blipFill>
                <a:blip r:embed="rId25">
                  <a:duotone>
                    <a:prstClr val="black"/>
                    <a:schemeClr val="accent5">
                      <a:tint val="45000"/>
                      <a:satMod val="400000"/>
                    </a:schemeClr>
                  </a:duotone>
                  <a:extLst>
                    <a:ext uri="{BEBA8EAE-BF5A-486C-A8C5-ECC9F3942E4B}">
                      <a14:imgProps xmlns:a14="http://schemas.microsoft.com/office/drawing/2010/main">
                        <a14:imgLayer r:embed="rId27">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535" y="5634836"/>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mage result for shouting head chef cartoon">
                  <a:extLst>
                    <a:ext uri="{FF2B5EF4-FFF2-40B4-BE49-F238E27FC236}">
                      <a16:creationId xmlns:a16="http://schemas.microsoft.com/office/drawing/2014/main" id="{0EC2091D-6DA4-0740-88E8-AF2E4887B65A}"/>
                    </a:ext>
                  </a:extLst>
                </p:cNvPr>
                <p:cNvPicPr>
                  <a:picLocks noChangeAspect="1" noChangeArrowheads="1"/>
                </p:cNvPicPr>
                <p:nvPr/>
              </p:nvPicPr>
              <p:blipFill>
                <a:blip r:embed="rId25">
                  <a:duotone>
                    <a:prstClr val="black"/>
                    <a:srgbClr val="00B050">
                      <a:tint val="45000"/>
                      <a:satMod val="400000"/>
                    </a:srgbClr>
                  </a:duotone>
                  <a:extLst>
                    <a:ext uri="{BEBA8EAE-BF5A-486C-A8C5-ECC9F3942E4B}">
                      <a14:imgProps xmlns:a14="http://schemas.microsoft.com/office/drawing/2010/main">
                        <a14:imgLayer r:embed="rId28">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402058" y="6074911"/>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mage result for shouting head chef cartoon">
                  <a:extLst>
                    <a:ext uri="{FF2B5EF4-FFF2-40B4-BE49-F238E27FC236}">
                      <a16:creationId xmlns:a16="http://schemas.microsoft.com/office/drawing/2014/main" id="{52ACE3AC-B179-9E41-8A10-DD5A4B076452}"/>
                    </a:ext>
                  </a:extLst>
                </p:cNvPr>
                <p:cNvPicPr>
                  <a:picLocks noChangeAspect="1" noChangeArrowheads="1"/>
                </p:cNvPicPr>
                <p:nvPr/>
              </p:nvPicPr>
              <p:blipFill>
                <a:blip r:embed="rId25">
                  <a:duotone>
                    <a:prstClr val="black"/>
                    <a:srgbClr val="7030A0">
                      <a:tint val="45000"/>
                      <a:satMod val="400000"/>
                    </a:srgbClr>
                  </a:duotone>
                  <a:extLst>
                    <a:ext uri="{BEBA8EAE-BF5A-486C-A8C5-ECC9F3942E4B}">
                      <a14:imgProps xmlns:a14="http://schemas.microsoft.com/office/drawing/2010/main">
                        <a14:imgLayer r:embed="rId29">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070128" y="5770832"/>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mage result for shouting head chef cartoon">
                  <a:extLst>
                    <a:ext uri="{FF2B5EF4-FFF2-40B4-BE49-F238E27FC236}">
                      <a16:creationId xmlns:a16="http://schemas.microsoft.com/office/drawing/2014/main" id="{AB38476B-AF93-4341-8316-6C566880EA60}"/>
                    </a:ext>
                  </a:extLst>
                </p:cNvPr>
                <p:cNvPicPr>
                  <a:picLocks noChangeAspect="1" noChangeArrowheads="1"/>
                </p:cNvPicPr>
                <p:nvPr/>
              </p:nvPicPr>
              <p:blipFill>
                <a:blip r:embed="rId25">
                  <a:duotone>
                    <a:prstClr val="black"/>
                    <a:srgbClr val="FFFF00">
                      <a:tint val="45000"/>
                      <a:satMod val="400000"/>
                    </a:srgbClr>
                  </a:duotone>
                  <a:extLst>
                    <a:ext uri="{BEBA8EAE-BF5A-486C-A8C5-ECC9F3942E4B}">
                      <a14:imgProps xmlns:a14="http://schemas.microsoft.com/office/drawing/2010/main">
                        <a14:imgLayer r:embed="rId30">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732176" y="6220623"/>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mage result for shouting head chef cartoon">
                  <a:extLst>
                    <a:ext uri="{FF2B5EF4-FFF2-40B4-BE49-F238E27FC236}">
                      <a16:creationId xmlns:a16="http://schemas.microsoft.com/office/drawing/2014/main" id="{B531759E-7C4D-CC40-96C8-F7C3CCDF9BDB}"/>
                    </a:ext>
                  </a:extLst>
                </p:cNvPr>
                <p:cNvPicPr>
                  <a:picLocks noChangeAspect="1" noChangeArrowheads="1"/>
                </p:cNvPicPr>
                <p:nvPr/>
              </p:nvPicPr>
              <p:blipFill>
                <a:blip r:embed="rId25">
                  <a:extLst>
                    <a:ext uri="{BEBA8EAE-BF5A-486C-A8C5-ECC9F3942E4B}">
                      <a14:imgProps xmlns:a14="http://schemas.microsoft.com/office/drawing/2010/main">
                        <a14:imgLayer r:embed="rId31">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192356" y="6232041"/>
                  <a:ext cx="354484" cy="451546"/>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12" descr="mage result for dinner cartoon">
                <a:extLst>
                  <a:ext uri="{FF2B5EF4-FFF2-40B4-BE49-F238E27FC236}">
                    <a16:creationId xmlns:a16="http://schemas.microsoft.com/office/drawing/2014/main" id="{94D2388B-7462-E847-918C-580BA0B7267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251556" y="5267944"/>
                <a:ext cx="1760575" cy="667714"/>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1E253E09-3892-0748-A25B-9AD5E7ECE50C}"/>
                  </a:ext>
                </a:extLst>
              </p:cNvPr>
              <p:cNvGrpSpPr/>
              <p:nvPr/>
            </p:nvGrpSpPr>
            <p:grpSpPr>
              <a:xfrm>
                <a:off x="5803415" y="4723949"/>
                <a:ext cx="963312" cy="968751"/>
                <a:chOff x="3806573" y="3685850"/>
                <a:chExt cx="1865443" cy="1948986"/>
              </a:xfrm>
            </p:grpSpPr>
            <p:pic>
              <p:nvPicPr>
                <p:cNvPr id="83" name="Picture 82">
                  <a:extLst>
                    <a:ext uri="{FF2B5EF4-FFF2-40B4-BE49-F238E27FC236}">
                      <a16:creationId xmlns:a16="http://schemas.microsoft.com/office/drawing/2014/main" id="{DBD67CD0-81BD-404B-ADE5-A7748DFC8C8E}"/>
                    </a:ext>
                  </a:extLst>
                </p:cNvPr>
                <p:cNvPicPr>
                  <a:picLocks noChangeAspect="1"/>
                </p:cNvPicPr>
                <p:nvPr/>
              </p:nvPicPr>
              <p:blipFill rotWithShape="1">
                <a:blip r:embed="rId33">
                  <a:extLst>
                    <a:ext uri="{BEBA8EAE-BF5A-486C-A8C5-ECC9F3942E4B}">
                      <a14:imgProps xmlns:a14="http://schemas.microsoft.com/office/drawing/2010/main">
                        <a14:imgLayer r:embed="rId34">
                          <a14:imgEffect>
                            <a14:backgroundRemoval t="0" b="81977" l="15452" r="87172">
                              <a14:foregroundMark x1="30321" y1="4942" x2="31778" y2="27326"/>
                              <a14:foregroundMark x1="43149" y1="41860" x2="46939" y2="41860"/>
                              <a14:foregroundMark x1="37609" y1="75291" x2="51312" y2="74419"/>
                            </a14:backgroundRemoval>
                          </a14:imgEffect>
                        </a14:imgLayer>
                      </a14:imgProps>
                    </a:ext>
                    <a:ext uri="{28A0092B-C50C-407E-A947-70E740481C1C}">
                      <a14:useLocalDpi xmlns:a14="http://schemas.microsoft.com/office/drawing/2010/main" val="0"/>
                    </a:ext>
                  </a:extLst>
                </a:blip>
                <a:srcRect l="16193" r="12768" b="17733"/>
                <a:stretch/>
              </p:blipFill>
              <p:spPr>
                <a:xfrm>
                  <a:off x="3806573" y="3685850"/>
                  <a:ext cx="1485380" cy="1725150"/>
                </a:xfrm>
                <a:prstGeom prst="rect">
                  <a:avLst/>
                </a:prstGeom>
              </p:spPr>
            </p:pic>
            <p:pic>
              <p:nvPicPr>
                <p:cNvPr id="84" name="Picture 83">
                  <a:extLst>
                    <a:ext uri="{FF2B5EF4-FFF2-40B4-BE49-F238E27FC236}">
                      <a16:creationId xmlns:a16="http://schemas.microsoft.com/office/drawing/2014/main" id="{EAB1F54B-1BC6-0444-8B4B-290C6926EA3F}"/>
                    </a:ext>
                  </a:extLst>
                </p:cNvPr>
                <p:cNvPicPr>
                  <a:picLocks noChangeAspect="1"/>
                </p:cNvPicPr>
                <p:nvPr/>
              </p:nvPicPr>
              <p:blipFill rotWithShape="1">
                <a:blip r:embed="rId35">
                  <a:duotone>
                    <a:prstClr val="black"/>
                    <a:srgbClr val="FF0000">
                      <a:tint val="45000"/>
                      <a:satMod val="400000"/>
                    </a:srgbClr>
                  </a:duotone>
                  <a:extLst>
                    <a:ext uri="{BEBA8EAE-BF5A-486C-A8C5-ECC9F3942E4B}">
                      <a14:imgProps xmlns:a14="http://schemas.microsoft.com/office/drawing/2010/main">
                        <a14:imgLayer r:embed="rId36">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3959562" y="3734158"/>
                  <a:ext cx="1485380" cy="1725150"/>
                </a:xfrm>
                <a:prstGeom prst="rect">
                  <a:avLst/>
                </a:prstGeom>
              </p:spPr>
            </p:pic>
            <p:pic>
              <p:nvPicPr>
                <p:cNvPr id="85" name="Picture 84">
                  <a:extLst>
                    <a:ext uri="{FF2B5EF4-FFF2-40B4-BE49-F238E27FC236}">
                      <a16:creationId xmlns:a16="http://schemas.microsoft.com/office/drawing/2014/main" id="{D03D7BA7-9806-4345-98BB-B8DA34379B67}"/>
                    </a:ext>
                  </a:extLst>
                </p:cNvPr>
                <p:cNvPicPr>
                  <a:picLocks noChangeAspect="1"/>
                </p:cNvPicPr>
                <p:nvPr/>
              </p:nvPicPr>
              <p:blipFill rotWithShape="1">
                <a:blip r:embed="rId35">
                  <a:duotone>
                    <a:prstClr val="black"/>
                    <a:schemeClr val="accent5">
                      <a:tint val="45000"/>
                      <a:satMod val="400000"/>
                    </a:schemeClr>
                  </a:duotone>
                  <a:extLst>
                    <a:ext uri="{BEBA8EAE-BF5A-486C-A8C5-ECC9F3942E4B}">
                      <a14:imgProps xmlns:a14="http://schemas.microsoft.com/office/drawing/2010/main">
                        <a14:imgLayer r:embed="rId37">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4186636" y="3909686"/>
                  <a:ext cx="1485380" cy="1725150"/>
                </a:xfrm>
                <a:prstGeom prst="rect">
                  <a:avLst/>
                </a:prstGeom>
              </p:spPr>
            </p:pic>
          </p:grpSp>
          <p:grpSp>
            <p:nvGrpSpPr>
              <p:cNvPr id="67" name="Group 66">
                <a:extLst>
                  <a:ext uri="{FF2B5EF4-FFF2-40B4-BE49-F238E27FC236}">
                    <a16:creationId xmlns:a16="http://schemas.microsoft.com/office/drawing/2014/main" id="{EB16AA2E-82B2-D94F-87F5-8D9C290B40D4}"/>
                  </a:ext>
                </a:extLst>
              </p:cNvPr>
              <p:cNvGrpSpPr/>
              <p:nvPr/>
            </p:nvGrpSpPr>
            <p:grpSpPr>
              <a:xfrm>
                <a:off x="4024831" y="4685112"/>
                <a:ext cx="1340046" cy="1903510"/>
                <a:chOff x="3861068" y="4899933"/>
                <a:chExt cx="1340046" cy="1903510"/>
              </a:xfrm>
            </p:grpSpPr>
            <p:pic>
              <p:nvPicPr>
                <p:cNvPr id="77" name="Picture 10" descr="mage result for chefs 3D stick figure illustration">
                  <a:extLst>
                    <a:ext uri="{FF2B5EF4-FFF2-40B4-BE49-F238E27FC236}">
                      <a16:creationId xmlns:a16="http://schemas.microsoft.com/office/drawing/2014/main" id="{0ECA916E-C40C-D340-8E3F-51237E94B932}"/>
                    </a:ext>
                  </a:extLst>
                </p:cNvPr>
                <p:cNvPicPr>
                  <a:picLocks noChangeAspect="1" noChangeArrowheads="1"/>
                </p:cNvPicPr>
                <p:nvPr/>
              </p:nvPicPr>
              <p:blipFill rotWithShape="1">
                <a:blip r:embed="rId38">
                  <a:duotone>
                    <a:prstClr val="black"/>
                    <a:schemeClr val="accent5">
                      <a:tint val="45000"/>
                      <a:satMod val="400000"/>
                    </a:schemeClr>
                  </a:duotone>
                  <a:extLst>
                    <a:ext uri="{BEBA8EAE-BF5A-486C-A8C5-ECC9F3942E4B}">
                      <a14:imgProps xmlns:a14="http://schemas.microsoft.com/office/drawing/2010/main">
                        <a14:imgLayer r:embed="rId39">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3861068" y="5708174"/>
                  <a:ext cx="356251" cy="109526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mage result for chefs 3D stick figure illustration">
                  <a:extLst>
                    <a:ext uri="{FF2B5EF4-FFF2-40B4-BE49-F238E27FC236}">
                      <a16:creationId xmlns:a16="http://schemas.microsoft.com/office/drawing/2014/main" id="{A9684A42-2BFE-4E4F-A4C9-AC856D85FC44}"/>
                    </a:ext>
                  </a:extLst>
                </p:cNvPr>
                <p:cNvPicPr>
                  <a:picLocks noChangeAspect="1" noChangeArrowheads="1"/>
                </p:cNvPicPr>
                <p:nvPr/>
              </p:nvPicPr>
              <p:blipFill rotWithShape="1">
                <a:blip r:embed="rId40">
                  <a:duotone>
                    <a:prstClr val="black"/>
                    <a:srgbClr val="7030A0">
                      <a:tint val="45000"/>
                      <a:satMod val="400000"/>
                    </a:srgbClr>
                  </a:duotone>
                  <a:extLst>
                    <a:ext uri="{BEBA8EAE-BF5A-486C-A8C5-ECC9F3942E4B}">
                      <a14:imgProps xmlns:a14="http://schemas.microsoft.com/office/drawing/2010/main">
                        <a14:imgLayer r:embed="rId41">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3936929" y="5103506"/>
                  <a:ext cx="252777" cy="87837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mage result for chefs 3D stick figure illustration">
                  <a:extLst>
                    <a:ext uri="{FF2B5EF4-FFF2-40B4-BE49-F238E27FC236}">
                      <a16:creationId xmlns:a16="http://schemas.microsoft.com/office/drawing/2014/main" id="{CAFF8AE2-4DDC-314E-8694-22C4379BA48D}"/>
                    </a:ext>
                  </a:extLst>
                </p:cNvPr>
                <p:cNvPicPr>
                  <a:picLocks noChangeAspect="1" noChangeArrowheads="1"/>
                </p:cNvPicPr>
                <p:nvPr/>
              </p:nvPicPr>
              <p:blipFill rotWithShape="1">
                <a:blip r:embed="rId42">
                  <a:duotone>
                    <a:prstClr val="black"/>
                    <a:srgbClr val="FF0000">
                      <a:tint val="45000"/>
                      <a:satMod val="400000"/>
                    </a:srgbClr>
                  </a:duotone>
                  <a:extLst>
                    <a:ext uri="{BEBA8EAE-BF5A-486C-A8C5-ECC9F3942E4B}">
                      <a14:imgProps xmlns:a14="http://schemas.microsoft.com/office/drawing/2010/main">
                        <a14:imgLayer r:embed="rId43">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753004" y="4928063"/>
                  <a:ext cx="448110" cy="109526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mage result for chefs 3D stick figure illustration">
                  <a:extLst>
                    <a:ext uri="{FF2B5EF4-FFF2-40B4-BE49-F238E27FC236}">
                      <a16:creationId xmlns:a16="http://schemas.microsoft.com/office/drawing/2014/main" id="{3210A10F-7C78-E34A-97CC-C8873D983FFC}"/>
                    </a:ext>
                  </a:extLst>
                </p:cNvPr>
                <p:cNvPicPr>
                  <a:picLocks noChangeAspect="1" noChangeArrowheads="1"/>
                </p:cNvPicPr>
                <p:nvPr/>
              </p:nvPicPr>
              <p:blipFill rotWithShape="1">
                <a:blip r:embed="rId38">
                  <a:duotone>
                    <a:prstClr val="black"/>
                    <a:srgbClr val="00B050">
                      <a:tint val="45000"/>
                      <a:satMod val="400000"/>
                    </a:srgbClr>
                  </a:duotone>
                  <a:extLst>
                    <a:ext uri="{BEBA8EAE-BF5A-486C-A8C5-ECC9F3942E4B}">
                      <a14:imgProps xmlns:a14="http://schemas.microsoft.com/office/drawing/2010/main">
                        <a14:imgLayer r:embed="rId39">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4730482" y="5684406"/>
                  <a:ext cx="360566" cy="110853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mage result for chefs 3D stick figure illustration">
                  <a:extLst>
                    <a:ext uri="{FF2B5EF4-FFF2-40B4-BE49-F238E27FC236}">
                      <a16:creationId xmlns:a16="http://schemas.microsoft.com/office/drawing/2014/main" id="{6BD0BCF6-C626-2746-BFA1-CF181A0E9387}"/>
                    </a:ext>
                  </a:extLst>
                </p:cNvPr>
                <p:cNvPicPr>
                  <a:picLocks noChangeAspect="1" noChangeArrowheads="1"/>
                </p:cNvPicPr>
                <p:nvPr/>
              </p:nvPicPr>
              <p:blipFill rotWithShape="1">
                <a:blip r:embed="rId40">
                  <a:duotone>
                    <a:prstClr val="black"/>
                    <a:srgbClr val="FFFF00">
                      <a:tint val="45000"/>
                      <a:satMod val="400000"/>
                    </a:srgbClr>
                  </a:duotone>
                  <a:extLst>
                    <a:ext uri="{BEBA8EAE-BF5A-486C-A8C5-ECC9F3942E4B}">
                      <a14:imgProps xmlns:a14="http://schemas.microsoft.com/office/drawing/2010/main">
                        <a14:imgLayer r:embed="rId44">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4387579" y="5816622"/>
                  <a:ext cx="274545" cy="95401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mage result for chefs 3D stick figure illustration">
                  <a:extLst>
                    <a:ext uri="{FF2B5EF4-FFF2-40B4-BE49-F238E27FC236}">
                      <a16:creationId xmlns:a16="http://schemas.microsoft.com/office/drawing/2014/main" id="{874ACDD5-2B1F-1D45-884A-F20D6F3737E4}"/>
                    </a:ext>
                  </a:extLst>
                </p:cNvPr>
                <p:cNvPicPr>
                  <a:picLocks noChangeAspect="1" noChangeArrowheads="1"/>
                </p:cNvPicPr>
                <p:nvPr/>
              </p:nvPicPr>
              <p:blipFill rotWithShape="1">
                <a:blip r:embed="rId42">
                  <a:extLst>
                    <a:ext uri="{BEBA8EAE-BF5A-486C-A8C5-ECC9F3942E4B}">
                      <a14:imgProps xmlns:a14="http://schemas.microsoft.com/office/drawing/2010/main">
                        <a14:imgLayer r:embed="rId45">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349291" y="4899933"/>
                  <a:ext cx="448110" cy="1095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0EEE64B8-FC5D-594B-B998-2F0E58ADC629}"/>
                  </a:ext>
                </a:extLst>
              </p:cNvPr>
              <p:cNvGrpSpPr/>
              <p:nvPr/>
            </p:nvGrpSpPr>
            <p:grpSpPr>
              <a:xfrm>
                <a:off x="5699807" y="5626432"/>
                <a:ext cx="1062144" cy="1138695"/>
                <a:chOff x="5052556" y="5172915"/>
                <a:chExt cx="1245373" cy="1245373"/>
              </a:xfrm>
            </p:grpSpPr>
            <p:pic>
              <p:nvPicPr>
                <p:cNvPr id="74" name="Picture 73">
                  <a:extLst>
                    <a:ext uri="{FF2B5EF4-FFF2-40B4-BE49-F238E27FC236}">
                      <a16:creationId xmlns:a16="http://schemas.microsoft.com/office/drawing/2014/main" id="{8D6B3B22-4954-8144-A0D7-D73A542DEE3E}"/>
                    </a:ext>
                  </a:extLst>
                </p:cNvPr>
                <p:cNvPicPr>
                  <a:picLocks noChangeAspect="1"/>
                </p:cNvPicPr>
                <p:nvPr/>
              </p:nvPicPr>
              <p:blipFill>
                <a:blip r:embed="rId46">
                  <a:duotone>
                    <a:prstClr val="black"/>
                    <a:srgbClr val="7030A0">
                      <a:tint val="45000"/>
                      <a:satMod val="400000"/>
                    </a:srgbClr>
                  </a:duotone>
                  <a:extLst>
                    <a:ext uri="{BEBA8EAE-BF5A-486C-A8C5-ECC9F3942E4B}">
                      <a14:imgProps xmlns:a14="http://schemas.microsoft.com/office/drawing/2010/main">
                        <a14:imgLayer r:embed="rId47">
                          <a14:imgEffect>
                            <a14:backgroundRemoval t="9645" b="89848" l="55838" r="96954"/>
                          </a14:imgEffect>
                        </a14:imgLayer>
                      </a14:imgProps>
                    </a:ext>
                    <a:ext uri="{28A0092B-C50C-407E-A947-70E740481C1C}">
                      <a14:useLocalDpi xmlns:a14="http://schemas.microsoft.com/office/drawing/2010/main" val="0"/>
                    </a:ext>
                  </a:extLst>
                </a:blip>
                <a:stretch>
                  <a:fillRect/>
                </a:stretch>
              </p:blipFill>
              <p:spPr>
                <a:xfrm>
                  <a:off x="5083863" y="5180417"/>
                  <a:ext cx="1200912" cy="1200912"/>
                </a:xfrm>
                <a:prstGeom prst="rect">
                  <a:avLst/>
                </a:prstGeom>
              </p:spPr>
            </p:pic>
            <p:pic>
              <p:nvPicPr>
                <p:cNvPr id="75" name="Picture 74">
                  <a:extLst>
                    <a:ext uri="{FF2B5EF4-FFF2-40B4-BE49-F238E27FC236}">
                      <a16:creationId xmlns:a16="http://schemas.microsoft.com/office/drawing/2014/main" id="{717179B2-8313-0744-8174-EB1405F86654}"/>
                    </a:ext>
                  </a:extLst>
                </p:cNvPr>
                <p:cNvPicPr>
                  <a:picLocks noChangeAspect="1"/>
                </p:cNvPicPr>
                <p:nvPr/>
              </p:nvPicPr>
              <p:blipFill>
                <a:blip r:embed="rId48">
                  <a:duotone>
                    <a:prstClr val="black"/>
                    <a:srgbClr val="FFFF00">
                      <a:tint val="45000"/>
                      <a:satMod val="400000"/>
                    </a:srgbClr>
                  </a:duotone>
                  <a:extLst>
                    <a:ext uri="{BEBA8EAE-BF5A-486C-A8C5-ECC9F3942E4B}">
                      <a14:imgProps xmlns:a14="http://schemas.microsoft.com/office/drawing/2010/main">
                        <a14:imgLayer r:embed="rId49">
                          <a14:imgEffect>
                            <a14:backgroundRemoval t="4569" b="89848" l="36041" r="71066">
                              <a14:foregroundMark x1="51269" y1="50254" x2="48223" y2="52792"/>
                              <a14:foregroundMark x1="57360" y1="40609" x2="59391" y2="45685"/>
                              <a14:backgroundMark x1="65482" y1="47208" x2="70051" y2="41624"/>
                            </a14:backgroundRemoval>
                          </a14:imgEffect>
                        </a14:imgLayer>
                      </a14:imgProps>
                    </a:ext>
                    <a:ext uri="{28A0092B-C50C-407E-A947-70E740481C1C}">
                      <a14:useLocalDpi xmlns:a14="http://schemas.microsoft.com/office/drawing/2010/main" val="0"/>
                    </a:ext>
                  </a:extLst>
                </a:blip>
                <a:stretch>
                  <a:fillRect/>
                </a:stretch>
              </p:blipFill>
              <p:spPr>
                <a:xfrm>
                  <a:off x="5052556" y="5172915"/>
                  <a:ext cx="1245373" cy="1245373"/>
                </a:xfrm>
                <a:prstGeom prst="rect">
                  <a:avLst/>
                </a:prstGeom>
              </p:spPr>
            </p:pic>
            <p:pic>
              <p:nvPicPr>
                <p:cNvPr id="76" name="Picture 75">
                  <a:extLst>
                    <a:ext uri="{FF2B5EF4-FFF2-40B4-BE49-F238E27FC236}">
                      <a16:creationId xmlns:a16="http://schemas.microsoft.com/office/drawing/2014/main" id="{DFFB2A05-837F-1D4E-8455-3968766D3FCB}"/>
                    </a:ext>
                  </a:extLst>
                </p:cNvPr>
                <p:cNvPicPr>
                  <a:picLocks noChangeAspect="1"/>
                </p:cNvPicPr>
                <p:nvPr/>
              </p:nvPicPr>
              <p:blipFill>
                <a:blip r:embed="rId50">
                  <a:duotone>
                    <a:prstClr val="black"/>
                    <a:srgbClr val="00B050">
                      <a:tint val="45000"/>
                      <a:satMod val="400000"/>
                    </a:srgbClr>
                  </a:duotone>
                  <a:extLst>
                    <a:ext uri="{BEBA8EAE-BF5A-486C-A8C5-ECC9F3942E4B}">
                      <a14:imgProps xmlns:a14="http://schemas.microsoft.com/office/drawing/2010/main">
                        <a14:imgLayer r:embed="rId51">
                          <a14:imgEffect>
                            <a14:backgroundRemoval t="4569" b="89848" l="1523" r="43147"/>
                          </a14:imgEffect>
                        </a14:imgLayer>
                      </a14:imgProps>
                    </a:ext>
                    <a:ext uri="{28A0092B-C50C-407E-A947-70E740481C1C}">
                      <a14:useLocalDpi xmlns:a14="http://schemas.microsoft.com/office/drawing/2010/main" val="0"/>
                    </a:ext>
                  </a:extLst>
                </a:blip>
                <a:stretch>
                  <a:fillRect/>
                </a:stretch>
              </p:blipFill>
              <p:spPr>
                <a:xfrm>
                  <a:off x="5075989" y="5202936"/>
                  <a:ext cx="1200912" cy="1200912"/>
                </a:xfrm>
                <a:prstGeom prst="rect">
                  <a:avLst/>
                </a:prstGeom>
              </p:spPr>
            </p:pic>
          </p:grpSp>
          <p:sp>
            <p:nvSpPr>
              <p:cNvPr id="69" name="Right Arrow 68">
                <a:extLst>
                  <a:ext uri="{FF2B5EF4-FFF2-40B4-BE49-F238E27FC236}">
                    <a16:creationId xmlns:a16="http://schemas.microsoft.com/office/drawing/2014/main" id="{FE9A1B91-7585-F24F-BFA0-3757AED6B65C}"/>
                  </a:ext>
                </a:extLst>
              </p:cNvPr>
              <p:cNvSpPr/>
              <p:nvPr/>
            </p:nvSpPr>
            <p:spPr>
              <a:xfrm>
                <a:off x="1778429" y="5397165"/>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08C56C2C-44CB-F14E-9B07-F28DCD71C963}"/>
                  </a:ext>
                </a:extLst>
              </p:cNvPr>
              <p:cNvSpPr/>
              <p:nvPr/>
            </p:nvSpPr>
            <p:spPr>
              <a:xfrm>
                <a:off x="3842845" y="5379567"/>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E6069CD0-53DC-E44F-BCB2-4663AEB8E68F}"/>
                  </a:ext>
                </a:extLst>
              </p:cNvPr>
              <p:cNvSpPr/>
              <p:nvPr/>
            </p:nvSpPr>
            <p:spPr>
              <a:xfrm>
                <a:off x="5289514" y="538717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097B1410-FDF3-E946-8997-6EB3FBE6E861}"/>
                  </a:ext>
                </a:extLst>
              </p:cNvPr>
              <p:cNvSpPr/>
              <p:nvPr/>
            </p:nvSpPr>
            <p:spPr>
              <a:xfrm>
                <a:off x="6973511" y="535602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8176ECD-1592-C444-81E9-E6A22F132822}"/>
                  </a:ext>
                </a:extLst>
              </p:cNvPr>
              <p:cNvSpPr/>
              <p:nvPr/>
            </p:nvSpPr>
            <p:spPr>
              <a:xfrm>
                <a:off x="3629322" y="4536267"/>
                <a:ext cx="2466961" cy="307777"/>
              </a:xfrm>
              <a:prstGeom prst="rect">
                <a:avLst/>
              </a:prstGeom>
              <a:noFill/>
            </p:spPr>
            <p:txBody>
              <a:bodyPr wrap="square">
                <a:spAutoFit/>
              </a:bodyPr>
              <a:lstStyle/>
              <a:p>
                <a:pPr algn="ctr"/>
                <a:r>
                  <a:rPr lang="en-US" sz="1400" b="1" u="sng" dirty="0">
                    <a:latin typeface="Arial" charset="0"/>
                    <a:ea typeface="Arial" charset="0"/>
                    <a:cs typeface="Arial" charset="0"/>
                  </a:rPr>
                  <a:t>Meal prep analogy</a:t>
                </a:r>
              </a:p>
            </p:txBody>
          </p:sp>
        </p:grpSp>
        <p:sp>
          <p:nvSpPr>
            <p:cNvPr id="62" name="Rectangle 61">
              <a:extLst>
                <a:ext uri="{FF2B5EF4-FFF2-40B4-BE49-F238E27FC236}">
                  <a16:creationId xmlns:a16="http://schemas.microsoft.com/office/drawing/2014/main" id="{731516C8-F322-3C46-9285-5BFE20268409}"/>
                </a:ext>
              </a:extLst>
            </p:cNvPr>
            <p:cNvSpPr/>
            <p:nvPr/>
          </p:nvSpPr>
          <p:spPr>
            <a:xfrm>
              <a:off x="292403" y="4549748"/>
              <a:ext cx="8758468" cy="2181586"/>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F0E18472-E12E-4040-998D-DA692592E06E}"/>
              </a:ext>
            </a:extLst>
          </p:cNvPr>
          <p:cNvSpPr/>
          <p:nvPr/>
        </p:nvSpPr>
        <p:spPr>
          <a:xfrm>
            <a:off x="3513338" y="1582687"/>
            <a:ext cx="7483401" cy="51824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904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180C-6588-1A49-84CB-102A8F69CFDC}"/>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AA6D75E9-49EB-CC43-B8FC-E124D646D4C1}"/>
              </a:ext>
            </a:extLst>
          </p:cNvPr>
          <p:cNvSpPr>
            <a:spLocks noGrp="1"/>
          </p:cNvSpPr>
          <p:nvPr>
            <p:ph idx="1"/>
          </p:nvPr>
        </p:nvSpPr>
        <p:spPr/>
        <p:txBody>
          <a:bodyPr/>
          <a:lstStyle/>
          <a:p>
            <a:pPr marL="571500" indent="-571500">
              <a:buFont typeface="+mj-lt"/>
              <a:buAutoNum type="romanUcPeriod"/>
            </a:pPr>
            <a:r>
              <a:rPr lang="en-US" sz="2400" dirty="0">
                <a:latin typeface="Arial" panose="020B0604020202020204" pitchFamily="34" charset="0"/>
                <a:cs typeface="Arial" panose="020B0604020202020204" pitchFamily="34" charset="0"/>
              </a:rPr>
              <a:t>Background on environmental change and omics</a:t>
            </a:r>
          </a:p>
          <a:p>
            <a:pPr marL="571500" indent="-571500">
              <a:buFont typeface="+mj-lt"/>
              <a:buAutoNum type="romanUcPeriod"/>
            </a:pPr>
            <a:r>
              <a:rPr lang="en-US" sz="2400" dirty="0">
                <a:latin typeface="Arial" panose="020B0604020202020204" pitchFamily="34" charset="0"/>
                <a:cs typeface="Arial" panose="020B0604020202020204" pitchFamily="34" charset="0"/>
              </a:rPr>
              <a:t>Exposure experiments and omics analyses in different marine animals</a:t>
            </a:r>
          </a:p>
          <a:p>
            <a:pPr marL="571500" indent="-571500">
              <a:buFont typeface="+mj-lt"/>
              <a:buAutoNum type="romanUcPeriod"/>
            </a:pPr>
            <a:r>
              <a:rPr lang="en-US" sz="2400" dirty="0">
                <a:latin typeface="Arial" panose="020B0604020202020204" pitchFamily="34" charset="0"/>
                <a:cs typeface="Arial" panose="020B0604020202020204" pitchFamily="34" charset="0"/>
              </a:rPr>
              <a:t>Summary of the diversity in animal responses</a:t>
            </a:r>
          </a:p>
          <a:p>
            <a:pPr marL="571500" indent="-571500">
              <a:buFont typeface="+mj-lt"/>
              <a:buAutoNum type="romanUcPeriod"/>
            </a:pPr>
            <a:r>
              <a:rPr lang="en-US" sz="2400" dirty="0">
                <a:latin typeface="Arial" panose="020B0604020202020204" pitchFamily="34" charset="0"/>
                <a:cs typeface="Arial" panose="020B0604020202020204" pitchFamily="34" charset="0"/>
              </a:rPr>
              <a:t>Future directions</a:t>
            </a:r>
          </a:p>
          <a:p>
            <a:endParaRPr lang="en-US" dirty="0"/>
          </a:p>
          <a:p>
            <a:endParaRPr lang="en-US" dirty="0"/>
          </a:p>
          <a:p>
            <a:endParaRPr lang="en-US" dirty="0"/>
          </a:p>
        </p:txBody>
      </p:sp>
    </p:spTree>
    <p:extLst>
      <p:ext uri="{BB962C8B-B14F-4D97-AF65-F5344CB8AC3E}">
        <p14:creationId xmlns:p14="http://schemas.microsoft.com/office/powerpoint/2010/main" val="1916503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D0F672-4E2B-4148-9266-4F48CDBDCFC9}"/>
              </a:ext>
            </a:extLst>
          </p:cNvPr>
          <p:cNvPicPr>
            <a:picLocks noChangeAspect="1"/>
          </p:cNvPicPr>
          <p:nvPr/>
        </p:nvPicPr>
        <p:blipFill>
          <a:blip r:embed="rId3"/>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32693449-FCBF-7E44-9A98-6A4506A56B19}"/>
              </a:ext>
            </a:extLst>
          </p:cNvPr>
          <p:cNvGrpSpPr/>
          <p:nvPr/>
        </p:nvGrpSpPr>
        <p:grpSpPr>
          <a:xfrm>
            <a:off x="252056" y="1669038"/>
            <a:ext cx="1116491" cy="900246"/>
            <a:chOff x="1018094" y="5618814"/>
            <a:chExt cx="1116491" cy="900246"/>
          </a:xfrm>
        </p:grpSpPr>
        <p:sp>
          <p:nvSpPr>
            <p:cNvPr id="36" name="TextBox 35">
              <a:extLst>
                <a:ext uri="{FF2B5EF4-FFF2-40B4-BE49-F238E27FC236}">
                  <a16:creationId xmlns:a16="http://schemas.microsoft.com/office/drawing/2014/main" id="{A0AD5667-FA25-BA41-84E8-EB8DF176E0C7}"/>
                </a:ext>
              </a:extLst>
            </p:cNvPr>
            <p:cNvSpPr txBox="1"/>
            <p:nvPr/>
          </p:nvSpPr>
          <p:spPr>
            <a:xfrm>
              <a:off x="1018094" y="5618814"/>
              <a:ext cx="1116491" cy="900246"/>
            </a:xfrm>
            <a:prstGeom prst="rect">
              <a:avLst/>
            </a:prstGeom>
            <a:solidFill>
              <a:srgbClr val="FFFCD9"/>
            </a:solidFill>
            <a:ln>
              <a:solidFill>
                <a:schemeClr val="tx1">
                  <a:lumMod val="50000"/>
                  <a:lumOff val="50000"/>
                </a:schemeClr>
              </a:solidFill>
            </a:ln>
          </p:spPr>
          <p:txBody>
            <a:bodyPr wrap="square" rtlCol="0">
              <a:spAutoFit/>
            </a:bodyPr>
            <a:lstStyle/>
            <a:p>
              <a:pPr algn="ctr"/>
              <a:r>
                <a:rPr lang="en-US" sz="1050" b="1" dirty="0">
                  <a:latin typeface="Apple Chancery" charset="0"/>
                  <a:ea typeface="Apple Chancery" charset="0"/>
                  <a:cs typeface="Apple Chancery" charset="0"/>
                </a:rPr>
                <a:t>Recipe</a:t>
              </a:r>
            </a:p>
            <a:p>
              <a:r>
                <a:rPr lang="en-US" sz="1050" b="1" dirty="0">
                  <a:latin typeface="Apple Chancery" charset="0"/>
                  <a:ea typeface="Apple Chancery" charset="0"/>
                  <a:cs typeface="Apple Chancery" charset="0"/>
                </a:rPr>
                <a:t>1. </a:t>
              </a:r>
            </a:p>
            <a:p>
              <a:r>
                <a:rPr lang="en-US" sz="1050" b="1" dirty="0">
                  <a:latin typeface="Apple Chancery" charset="0"/>
                  <a:ea typeface="Apple Chancery" charset="0"/>
                  <a:cs typeface="Apple Chancery" charset="0"/>
                </a:rPr>
                <a:t>2.</a:t>
              </a:r>
            </a:p>
            <a:p>
              <a:r>
                <a:rPr lang="en-US" sz="1050" b="1" dirty="0">
                  <a:latin typeface="Apple Chancery" charset="0"/>
                  <a:ea typeface="Apple Chancery" charset="0"/>
                  <a:cs typeface="Apple Chancery" charset="0"/>
                </a:rPr>
                <a:t>3.</a:t>
              </a:r>
            </a:p>
            <a:p>
              <a:r>
                <a:rPr lang="en-US" sz="1050" b="1" dirty="0">
                  <a:latin typeface="Apple Chancery" charset="0"/>
                  <a:ea typeface="Apple Chancery" charset="0"/>
                  <a:cs typeface="Apple Chancery" charset="0"/>
                </a:rPr>
                <a:t>4. </a:t>
              </a:r>
            </a:p>
          </p:txBody>
        </p:sp>
        <p:sp>
          <p:nvSpPr>
            <p:cNvPr id="37" name="Freeform 36">
              <a:extLst>
                <a:ext uri="{FF2B5EF4-FFF2-40B4-BE49-F238E27FC236}">
                  <a16:creationId xmlns:a16="http://schemas.microsoft.com/office/drawing/2014/main" id="{66E09BF2-DE14-4E4A-A745-90DDF763AE24}"/>
                </a:ext>
              </a:extLst>
            </p:cNvPr>
            <p:cNvSpPr/>
            <p:nvPr/>
          </p:nvSpPr>
          <p:spPr>
            <a:xfrm>
              <a:off x="1257236" y="587562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8B5EC8D0-7D26-8D4B-98A8-BB79187E642F}"/>
                </a:ext>
              </a:extLst>
            </p:cNvPr>
            <p:cNvSpPr/>
            <p:nvPr/>
          </p:nvSpPr>
          <p:spPr>
            <a:xfrm>
              <a:off x="1276796" y="6021364"/>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5B60FE32-24B9-8643-AF10-7F906842B22D}"/>
                </a:ext>
              </a:extLst>
            </p:cNvPr>
            <p:cNvSpPr/>
            <p:nvPr/>
          </p:nvSpPr>
          <p:spPr>
            <a:xfrm>
              <a:off x="1257235" y="618000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426FD0D9-1E0F-A142-9D87-7A90ADFFF6FC}"/>
                </a:ext>
              </a:extLst>
            </p:cNvPr>
            <p:cNvSpPr/>
            <p:nvPr/>
          </p:nvSpPr>
          <p:spPr>
            <a:xfrm>
              <a:off x="1257235" y="6353618"/>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6541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DE565FE-2BB5-A243-8801-BB3D492DBB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3674" y="1642788"/>
            <a:ext cx="2637534" cy="220176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57AE0733-C21B-7344-9B5D-3E5EF99C6627}"/>
              </a:ext>
            </a:extLst>
          </p:cNvPr>
          <p:cNvSpPr>
            <a:spLocks noGrp="1"/>
          </p:cNvSpPr>
          <p:nvPr>
            <p:ph type="title"/>
          </p:nvPr>
        </p:nvSpPr>
        <p:spPr>
          <a:xfrm>
            <a:off x="838200" y="51624"/>
            <a:ext cx="10515600" cy="1325563"/>
          </a:xfrm>
        </p:spPr>
        <p:txBody>
          <a:bodyPr>
            <a:normAutofit/>
          </a:bodyPr>
          <a:lstStyle/>
          <a:p>
            <a:r>
              <a:rPr lang="en-US" sz="4000" dirty="0">
                <a:latin typeface="Arial" panose="020B0604020202020204" pitchFamily="34" charset="0"/>
                <a:cs typeface="Arial" panose="020B0604020202020204" pitchFamily="34" charset="0"/>
              </a:rPr>
              <a:t>Pacific geoduck response to pH</a:t>
            </a:r>
          </a:p>
        </p:txBody>
      </p:sp>
      <p:sp>
        <p:nvSpPr>
          <p:cNvPr id="9" name="TextBox 8">
            <a:extLst>
              <a:ext uri="{FF2B5EF4-FFF2-40B4-BE49-F238E27FC236}">
                <a16:creationId xmlns:a16="http://schemas.microsoft.com/office/drawing/2014/main" id="{4EDF2153-3F1E-1D46-8DD4-11543DFAA5C7}"/>
              </a:ext>
            </a:extLst>
          </p:cNvPr>
          <p:cNvSpPr txBox="1"/>
          <p:nvPr/>
        </p:nvSpPr>
        <p:spPr>
          <a:xfrm>
            <a:off x="303674" y="3951381"/>
            <a:ext cx="3874855" cy="1508105"/>
          </a:xfrm>
          <a:prstGeom prst="rect">
            <a:avLst/>
          </a:prstGeom>
          <a:noFill/>
        </p:spPr>
        <p:txBody>
          <a:bodyPr wrap="square" rtlCol="0">
            <a:spAutoFit/>
          </a:bodyPr>
          <a:lstStyle/>
          <a:p>
            <a:r>
              <a:rPr lang="en-US" sz="2000" i="1" dirty="0"/>
              <a:t>Geoduck are important:</a:t>
            </a:r>
          </a:p>
          <a:p>
            <a:pPr marL="285750" indent="-285750">
              <a:buFont typeface="Arial" panose="020B0604020202020204" pitchFamily="34" charset="0"/>
              <a:buChar char="•"/>
            </a:pPr>
            <a:r>
              <a:rPr lang="en-US" dirty="0"/>
              <a:t>One of the most valuable farmed shellfish (&gt;$20 M/year in WA)</a:t>
            </a:r>
          </a:p>
          <a:p>
            <a:pPr marL="285750" indent="-285750">
              <a:buFont typeface="Arial" panose="020B0604020202020204" pitchFamily="34" charset="0"/>
              <a:buChar char="•"/>
            </a:pPr>
            <a:r>
              <a:rPr lang="en-US" dirty="0"/>
              <a:t>Biofilter and prey source</a:t>
            </a:r>
          </a:p>
          <a:p>
            <a:pPr marL="285750" indent="-285750">
              <a:buFont typeface="Arial" panose="020B0604020202020204" pitchFamily="34" charset="0"/>
              <a:buChar char="•"/>
            </a:pPr>
            <a:r>
              <a:rPr lang="en-US" dirty="0"/>
              <a:t>Tribal sustenance</a:t>
            </a:r>
          </a:p>
        </p:txBody>
      </p:sp>
      <p:sp>
        <p:nvSpPr>
          <p:cNvPr id="11" name="Rectangle 10">
            <a:extLst>
              <a:ext uri="{FF2B5EF4-FFF2-40B4-BE49-F238E27FC236}">
                <a16:creationId xmlns:a16="http://schemas.microsoft.com/office/drawing/2014/main" id="{394E1B54-86AA-DA4D-BF7E-BD2C17748E7B}"/>
              </a:ext>
            </a:extLst>
          </p:cNvPr>
          <p:cNvSpPr/>
          <p:nvPr/>
        </p:nvSpPr>
        <p:spPr>
          <a:xfrm>
            <a:off x="200193" y="1398514"/>
            <a:ext cx="5952565" cy="408229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E50AC7A-78F4-FE45-AF36-B630CBBF48CA}"/>
              </a:ext>
            </a:extLst>
          </p:cNvPr>
          <p:cNvPicPr>
            <a:picLocks noChangeAspect="1"/>
          </p:cNvPicPr>
          <p:nvPr/>
        </p:nvPicPr>
        <p:blipFill>
          <a:blip r:embed="rId4"/>
          <a:stretch>
            <a:fillRect/>
          </a:stretch>
        </p:blipFill>
        <p:spPr>
          <a:xfrm>
            <a:off x="4282907" y="2349583"/>
            <a:ext cx="7708900" cy="4711700"/>
          </a:xfrm>
          <a:prstGeom prst="rect">
            <a:avLst/>
          </a:prstGeom>
        </p:spPr>
      </p:pic>
    </p:spTree>
    <p:extLst>
      <p:ext uri="{BB962C8B-B14F-4D97-AF65-F5344CB8AC3E}">
        <p14:creationId xmlns:p14="http://schemas.microsoft.com/office/powerpoint/2010/main" val="347270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F3B6CBD-D6BC-FB4D-9994-B5079C01E0C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32406" y="1761174"/>
            <a:ext cx="2547226" cy="5096826"/>
          </a:xfrm>
          <a:prstGeom prst="rect">
            <a:avLst/>
          </a:prstGeom>
        </p:spPr>
      </p:pic>
      <p:sp>
        <p:nvSpPr>
          <p:cNvPr id="16" name="Title 1">
            <a:extLst>
              <a:ext uri="{FF2B5EF4-FFF2-40B4-BE49-F238E27FC236}">
                <a16:creationId xmlns:a16="http://schemas.microsoft.com/office/drawing/2014/main" id="{FEE38055-FDAC-2046-A3AA-A03A48AF627C}"/>
              </a:ext>
            </a:extLst>
          </p:cNvPr>
          <p:cNvSpPr txBox="1">
            <a:spLocks/>
          </p:cNvSpPr>
          <p:nvPr/>
        </p:nvSpPr>
        <p:spPr>
          <a:xfrm>
            <a:off x="77389" y="168781"/>
            <a:ext cx="122416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Static low pH initial exposure delays juvenile growth</a:t>
            </a:r>
          </a:p>
        </p:txBody>
      </p:sp>
      <p:pic>
        <p:nvPicPr>
          <p:cNvPr id="18" name="Picture 4" descr="Hollie Putnam – Coastal Institute">
            <a:extLst>
              <a:ext uri="{FF2B5EF4-FFF2-40B4-BE49-F238E27FC236}">
                <a16:creationId xmlns:a16="http://schemas.microsoft.com/office/drawing/2014/main" id="{3F274134-3459-3444-A66B-F5B41FA453B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0636869" y="4724174"/>
            <a:ext cx="1371600" cy="17644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E1B5E8A-76B9-7B40-B947-53323DFC7BBE}"/>
              </a:ext>
            </a:extLst>
          </p:cNvPr>
          <p:cNvSpPr txBox="1"/>
          <p:nvPr/>
        </p:nvSpPr>
        <p:spPr>
          <a:xfrm>
            <a:off x="10369835" y="6504553"/>
            <a:ext cx="1801647" cy="307777"/>
          </a:xfrm>
          <a:prstGeom prst="rect">
            <a:avLst/>
          </a:prstGeom>
          <a:noFill/>
        </p:spPr>
        <p:txBody>
          <a:bodyPr wrap="none" rtlCol="0">
            <a:spAutoFit/>
          </a:bodyPr>
          <a:lstStyle/>
          <a:p>
            <a:r>
              <a:rPr lang="en-US" sz="1400" dirty="0"/>
              <a:t>Dr. Hollie Putnam, URI</a:t>
            </a:r>
          </a:p>
        </p:txBody>
      </p:sp>
      <p:pic>
        <p:nvPicPr>
          <p:cNvPr id="6" name="Picture 5">
            <a:extLst>
              <a:ext uri="{FF2B5EF4-FFF2-40B4-BE49-F238E27FC236}">
                <a16:creationId xmlns:a16="http://schemas.microsoft.com/office/drawing/2014/main" id="{10CC4B44-77B8-994C-94B8-7BFB98884DFF}"/>
              </a:ext>
            </a:extLst>
          </p:cNvPr>
          <p:cNvPicPr>
            <a:picLocks noChangeAspect="1"/>
          </p:cNvPicPr>
          <p:nvPr/>
        </p:nvPicPr>
        <p:blipFill rotWithShape="1">
          <a:blip r:embed="rId4">
            <a:extLst>
              <a:ext uri="{28A0092B-C50C-407E-A947-70E740481C1C}">
                <a14:useLocalDpi xmlns:a14="http://schemas.microsoft.com/office/drawing/2010/main"/>
              </a:ext>
            </a:extLst>
          </a:blip>
          <a:srcRect l="271" t="19323" r="87123" b="37116"/>
          <a:stretch/>
        </p:blipFill>
        <p:spPr>
          <a:xfrm>
            <a:off x="183531" y="2823755"/>
            <a:ext cx="1280160" cy="2041337"/>
          </a:xfrm>
          <a:prstGeom prst="rect">
            <a:avLst/>
          </a:prstGeom>
        </p:spPr>
      </p:pic>
    </p:spTree>
    <p:extLst>
      <p:ext uri="{BB962C8B-B14F-4D97-AF65-F5344CB8AC3E}">
        <p14:creationId xmlns:p14="http://schemas.microsoft.com/office/powerpoint/2010/main" val="981028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F3B6CBD-D6BC-FB4D-9994-B5079C01E0C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32405" y="1761174"/>
            <a:ext cx="5167333" cy="5096826"/>
          </a:xfrm>
          <a:prstGeom prst="rect">
            <a:avLst/>
          </a:prstGeom>
        </p:spPr>
      </p:pic>
      <p:sp>
        <p:nvSpPr>
          <p:cNvPr id="16" name="Title 1">
            <a:extLst>
              <a:ext uri="{FF2B5EF4-FFF2-40B4-BE49-F238E27FC236}">
                <a16:creationId xmlns:a16="http://schemas.microsoft.com/office/drawing/2014/main" id="{FEE38055-FDAC-2046-A3AA-A03A48AF627C}"/>
              </a:ext>
            </a:extLst>
          </p:cNvPr>
          <p:cNvSpPr txBox="1">
            <a:spLocks/>
          </p:cNvSpPr>
          <p:nvPr/>
        </p:nvSpPr>
        <p:spPr>
          <a:xfrm>
            <a:off x="77389" y="168781"/>
            <a:ext cx="122416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Static moderate and low pH initial exposure leads to accelerated growth after common garden</a:t>
            </a:r>
          </a:p>
        </p:txBody>
      </p:sp>
      <p:pic>
        <p:nvPicPr>
          <p:cNvPr id="6" name="Picture 4" descr="Hollie Putnam – Coastal Institute">
            <a:extLst>
              <a:ext uri="{FF2B5EF4-FFF2-40B4-BE49-F238E27FC236}">
                <a16:creationId xmlns:a16="http://schemas.microsoft.com/office/drawing/2014/main" id="{1BD443B2-03A7-5841-A1DA-0495DB99D6F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0636869" y="4724174"/>
            <a:ext cx="1371600" cy="17644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910C2E-850E-1847-954B-ECBC8C0A1B1C}"/>
              </a:ext>
            </a:extLst>
          </p:cNvPr>
          <p:cNvSpPr txBox="1"/>
          <p:nvPr/>
        </p:nvSpPr>
        <p:spPr>
          <a:xfrm>
            <a:off x="10369835" y="6504553"/>
            <a:ext cx="1801647" cy="307777"/>
          </a:xfrm>
          <a:prstGeom prst="rect">
            <a:avLst/>
          </a:prstGeom>
          <a:noFill/>
        </p:spPr>
        <p:txBody>
          <a:bodyPr wrap="none" rtlCol="0">
            <a:spAutoFit/>
          </a:bodyPr>
          <a:lstStyle/>
          <a:p>
            <a:r>
              <a:rPr lang="en-US" sz="1400" dirty="0"/>
              <a:t>Dr. Hollie Putnam, URI</a:t>
            </a:r>
          </a:p>
        </p:txBody>
      </p:sp>
    </p:spTree>
    <p:extLst>
      <p:ext uri="{BB962C8B-B14F-4D97-AF65-F5344CB8AC3E}">
        <p14:creationId xmlns:p14="http://schemas.microsoft.com/office/powerpoint/2010/main" val="3578138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F3B6CBD-D6BC-FB4D-9994-B5079C01E0C3}"/>
              </a:ext>
            </a:extLst>
          </p:cNvPr>
          <p:cNvPicPr>
            <a:picLocks noChangeAspect="1"/>
          </p:cNvPicPr>
          <p:nvPr/>
        </p:nvPicPr>
        <p:blipFill>
          <a:blip r:embed="rId3"/>
          <a:stretch>
            <a:fillRect/>
          </a:stretch>
        </p:blipFill>
        <p:spPr>
          <a:xfrm>
            <a:off x="1532405" y="1761174"/>
            <a:ext cx="7717103" cy="5096826"/>
          </a:xfrm>
          <a:prstGeom prst="rect">
            <a:avLst/>
          </a:prstGeom>
        </p:spPr>
      </p:pic>
      <p:sp>
        <p:nvSpPr>
          <p:cNvPr id="16" name="Title 1">
            <a:extLst>
              <a:ext uri="{FF2B5EF4-FFF2-40B4-BE49-F238E27FC236}">
                <a16:creationId xmlns:a16="http://schemas.microsoft.com/office/drawing/2014/main" id="{FEE38055-FDAC-2046-A3AA-A03A48AF627C}"/>
              </a:ext>
            </a:extLst>
          </p:cNvPr>
          <p:cNvSpPr txBox="1">
            <a:spLocks/>
          </p:cNvSpPr>
          <p:nvPr/>
        </p:nvSpPr>
        <p:spPr>
          <a:xfrm>
            <a:off x="77389" y="168781"/>
            <a:ext cx="1224169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Static moderate and low pH initial exposure protects against growth delay induced by secondary low pH exposure</a:t>
            </a:r>
          </a:p>
        </p:txBody>
      </p:sp>
      <p:pic>
        <p:nvPicPr>
          <p:cNvPr id="6" name="Picture 4" descr="Hollie Putnam – Coastal Institute">
            <a:extLst>
              <a:ext uri="{FF2B5EF4-FFF2-40B4-BE49-F238E27FC236}">
                <a16:creationId xmlns:a16="http://schemas.microsoft.com/office/drawing/2014/main" id="{AB475069-E63C-0348-A214-98F45E7B1E7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0636869" y="4724174"/>
            <a:ext cx="1371600" cy="17644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2A44EB-7CAE-BD4B-A3B2-AB73386898C3}"/>
              </a:ext>
            </a:extLst>
          </p:cNvPr>
          <p:cNvSpPr txBox="1"/>
          <p:nvPr/>
        </p:nvSpPr>
        <p:spPr>
          <a:xfrm>
            <a:off x="10369835" y="6504553"/>
            <a:ext cx="1801647" cy="307777"/>
          </a:xfrm>
          <a:prstGeom prst="rect">
            <a:avLst/>
          </a:prstGeom>
          <a:noFill/>
        </p:spPr>
        <p:txBody>
          <a:bodyPr wrap="none" rtlCol="0">
            <a:spAutoFit/>
          </a:bodyPr>
          <a:lstStyle/>
          <a:p>
            <a:r>
              <a:rPr lang="en-US" sz="1400" dirty="0"/>
              <a:t>Dr. Hollie Putnam, URI</a:t>
            </a:r>
          </a:p>
        </p:txBody>
      </p:sp>
    </p:spTree>
    <p:extLst>
      <p:ext uri="{BB962C8B-B14F-4D97-AF65-F5344CB8AC3E}">
        <p14:creationId xmlns:p14="http://schemas.microsoft.com/office/powerpoint/2010/main" val="1906446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7c429860ab_0_19"/>
          <p:cNvSpPr txBox="1">
            <a:spLocks noGrp="1"/>
          </p:cNvSpPr>
          <p:nvPr>
            <p:ph type="title"/>
          </p:nvPr>
        </p:nvSpPr>
        <p:spPr>
          <a:xfrm>
            <a:off x="164588" y="320803"/>
            <a:ext cx="12191999"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000" dirty="0">
                <a:latin typeface="Arial" panose="020B0604020202020204" pitchFamily="34" charset="0"/>
                <a:cs typeface="Arial" panose="020B0604020202020204" pitchFamily="34" charset="0"/>
              </a:rPr>
              <a:t>Geoduck genome methylation is primarily in genes</a:t>
            </a:r>
            <a:endParaRPr sz="4000" dirty="0">
              <a:latin typeface="Arial" panose="020B0604020202020204" pitchFamily="34" charset="0"/>
              <a:cs typeface="Arial" panose="020B0604020202020204" pitchFamily="34" charset="0"/>
            </a:endParaRPr>
          </a:p>
        </p:txBody>
      </p:sp>
      <p:pic>
        <p:nvPicPr>
          <p:cNvPr id="197" name="Google Shape;197;g7c429860ab_0_19"/>
          <p:cNvPicPr preferRelativeResize="0"/>
          <p:nvPr/>
        </p:nvPicPr>
        <p:blipFill>
          <a:blip r:embed="rId3">
            <a:alphaModFix/>
          </a:blip>
          <a:stretch>
            <a:fillRect/>
          </a:stretch>
        </p:blipFill>
        <p:spPr>
          <a:xfrm>
            <a:off x="0" y="1536622"/>
            <a:ext cx="12192000" cy="1775155"/>
          </a:xfrm>
          <a:prstGeom prst="rect">
            <a:avLst/>
          </a:prstGeom>
          <a:noFill/>
          <a:ln>
            <a:noFill/>
          </a:ln>
        </p:spPr>
      </p:pic>
      <p:pic>
        <p:nvPicPr>
          <p:cNvPr id="198" name="Google Shape;198;g7c429860ab_0_19"/>
          <p:cNvPicPr preferRelativeResize="0"/>
          <p:nvPr/>
        </p:nvPicPr>
        <p:blipFill>
          <a:blip r:embed="rId4">
            <a:alphaModFix/>
          </a:blip>
          <a:stretch>
            <a:fillRect/>
          </a:stretch>
        </p:blipFill>
        <p:spPr>
          <a:xfrm>
            <a:off x="0" y="3764096"/>
            <a:ext cx="12192004" cy="1810209"/>
          </a:xfrm>
          <a:prstGeom prst="rect">
            <a:avLst/>
          </a:prstGeom>
          <a:noFill/>
          <a:ln>
            <a:noFill/>
          </a:ln>
        </p:spPr>
      </p:pic>
      <p:sp>
        <p:nvSpPr>
          <p:cNvPr id="2" name="TextBox 1">
            <a:extLst>
              <a:ext uri="{FF2B5EF4-FFF2-40B4-BE49-F238E27FC236}">
                <a16:creationId xmlns:a16="http://schemas.microsoft.com/office/drawing/2014/main" id="{C9E9B072-5B1A-DD48-8D10-BD0D64381BD0}"/>
              </a:ext>
            </a:extLst>
          </p:cNvPr>
          <p:cNvSpPr txBox="1"/>
          <p:nvPr/>
        </p:nvSpPr>
        <p:spPr>
          <a:xfrm>
            <a:off x="0" y="6537197"/>
            <a:ext cx="3508140" cy="307777"/>
          </a:xfrm>
          <a:prstGeom prst="rect">
            <a:avLst/>
          </a:prstGeom>
          <a:noFill/>
        </p:spPr>
        <p:txBody>
          <a:bodyPr wrap="none" rtlCol="0">
            <a:spAutoFit/>
          </a:bodyPr>
          <a:lstStyle/>
          <a:p>
            <a:r>
              <a:rPr lang="en-US" sz="1400" dirty="0"/>
              <a:t>HM </a:t>
            </a:r>
            <a:r>
              <a:rPr lang="en-US" sz="1400" dirty="0" err="1"/>
              <a:t>Putanm</a:t>
            </a:r>
            <a:r>
              <a:rPr lang="en-US" sz="1400" dirty="0"/>
              <a:t> and SA Trigg </a:t>
            </a:r>
            <a:r>
              <a:rPr lang="en-US" sz="1400" i="1" dirty="0"/>
              <a:t>et al. </a:t>
            </a:r>
            <a:r>
              <a:rPr lang="en-US" sz="1400" dirty="0"/>
              <a:t>(2021) </a:t>
            </a:r>
            <a:r>
              <a:rPr lang="en-US" sz="1400" i="1" dirty="0"/>
              <a:t>In prep.</a:t>
            </a:r>
            <a:endParaRPr lang="en-US" sz="1400" dirty="0"/>
          </a:p>
        </p:txBody>
      </p:sp>
    </p:spTree>
    <p:extLst>
      <p:ext uri="{BB962C8B-B14F-4D97-AF65-F5344CB8AC3E}">
        <p14:creationId xmlns:p14="http://schemas.microsoft.com/office/powerpoint/2010/main" val="1950098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E029875-297E-5347-B742-35598769B471}"/>
              </a:ext>
            </a:extLst>
          </p:cNvPr>
          <p:cNvPicPr>
            <a:picLocks noChangeAspect="1"/>
          </p:cNvPicPr>
          <p:nvPr/>
        </p:nvPicPr>
        <p:blipFill>
          <a:blip r:embed="rId3"/>
          <a:stretch>
            <a:fillRect/>
          </a:stretch>
        </p:blipFill>
        <p:spPr>
          <a:xfrm>
            <a:off x="223785" y="3028660"/>
            <a:ext cx="5172809" cy="2973635"/>
          </a:xfrm>
          <a:prstGeom prst="rect">
            <a:avLst/>
          </a:prstGeom>
        </p:spPr>
      </p:pic>
      <p:sp>
        <p:nvSpPr>
          <p:cNvPr id="9" name="Google Shape;195;g7c429860ab_0_19">
            <a:extLst>
              <a:ext uri="{FF2B5EF4-FFF2-40B4-BE49-F238E27FC236}">
                <a16:creationId xmlns:a16="http://schemas.microsoft.com/office/drawing/2014/main" id="{0C07D9F7-B94F-3244-8B0F-40CEB413C167}"/>
              </a:ext>
            </a:extLst>
          </p:cNvPr>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000" dirty="0" err="1">
                <a:latin typeface="Arial" panose="020B0604020202020204" pitchFamily="34" charset="0"/>
                <a:cs typeface="Arial" panose="020B0604020202020204" pitchFamily="34" charset="0"/>
              </a:rPr>
              <a:t>Multistatistical</a:t>
            </a:r>
            <a:r>
              <a:rPr lang="en-US" sz="4000" dirty="0">
                <a:latin typeface="Arial" panose="020B0604020202020204" pitchFamily="34" charset="0"/>
                <a:cs typeface="Arial" panose="020B0604020202020204" pitchFamily="34" charset="0"/>
              </a:rPr>
              <a:t> approaches identify differentially methylated regions and genes</a:t>
            </a:r>
            <a:endParaRPr sz="4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C877FFA-DDEA-1D4A-8805-FAE09FC31ABD}"/>
              </a:ext>
            </a:extLst>
          </p:cNvPr>
          <p:cNvSpPr txBox="1"/>
          <p:nvPr/>
        </p:nvSpPr>
        <p:spPr>
          <a:xfrm>
            <a:off x="661095" y="2815103"/>
            <a:ext cx="2530707" cy="246221"/>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10 days of exposure</a:t>
            </a:r>
          </a:p>
        </p:txBody>
      </p:sp>
      <p:sp>
        <p:nvSpPr>
          <p:cNvPr id="13" name="TextBox 12">
            <a:extLst>
              <a:ext uri="{FF2B5EF4-FFF2-40B4-BE49-F238E27FC236}">
                <a16:creationId xmlns:a16="http://schemas.microsoft.com/office/drawing/2014/main" id="{8D7062B5-407F-D14F-9FC3-7A802315CC17}"/>
              </a:ext>
            </a:extLst>
          </p:cNvPr>
          <p:cNvSpPr txBox="1"/>
          <p:nvPr/>
        </p:nvSpPr>
        <p:spPr>
          <a:xfrm>
            <a:off x="2116210" y="2655612"/>
            <a:ext cx="1652962" cy="406152"/>
          </a:xfrm>
          <a:prstGeom prst="rect">
            <a:avLst/>
          </a:prstGeom>
          <a:solidFill>
            <a:schemeClr val="bg1"/>
          </a:solidFill>
        </p:spPr>
        <p:txBody>
          <a:bodyPr wrap="square" rtlCol="0">
            <a:spAutoFit/>
          </a:bodyPr>
          <a:lstStyle/>
          <a:p>
            <a:pPr algn="ctr"/>
            <a:r>
              <a:rPr lang="en-US" sz="1000" dirty="0">
                <a:latin typeface="Arial" panose="020B0604020202020204" pitchFamily="34" charset="0"/>
                <a:cs typeface="Arial" panose="020B0604020202020204" pitchFamily="34" charset="0"/>
              </a:rPr>
              <a:t>After common garden (112 days post-exposure)</a:t>
            </a:r>
          </a:p>
        </p:txBody>
      </p:sp>
      <p:sp>
        <p:nvSpPr>
          <p:cNvPr id="14" name="TextBox 13">
            <a:extLst>
              <a:ext uri="{FF2B5EF4-FFF2-40B4-BE49-F238E27FC236}">
                <a16:creationId xmlns:a16="http://schemas.microsoft.com/office/drawing/2014/main" id="{7C724EF7-E575-6A4B-B506-6396F7C19DDD}"/>
              </a:ext>
            </a:extLst>
          </p:cNvPr>
          <p:cNvSpPr txBox="1"/>
          <p:nvPr/>
        </p:nvSpPr>
        <p:spPr>
          <a:xfrm>
            <a:off x="3912606" y="2776931"/>
            <a:ext cx="1921904" cy="246221"/>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10 days of 2</a:t>
            </a:r>
            <a:r>
              <a:rPr lang="en-US" sz="1000" baseline="30000" dirty="0">
                <a:latin typeface="Arial" panose="020B0604020202020204" pitchFamily="34" charset="0"/>
                <a:cs typeface="Arial" panose="020B0604020202020204" pitchFamily="34" charset="0"/>
              </a:rPr>
              <a:t>nd</a:t>
            </a:r>
            <a:r>
              <a:rPr lang="en-US" sz="1000" dirty="0">
                <a:latin typeface="Arial" panose="020B0604020202020204" pitchFamily="34" charset="0"/>
                <a:cs typeface="Arial" panose="020B0604020202020204" pitchFamily="34" charset="0"/>
              </a:rPr>
              <a:t> exposure </a:t>
            </a:r>
          </a:p>
        </p:txBody>
      </p:sp>
      <p:sp>
        <p:nvSpPr>
          <p:cNvPr id="7" name="TextBox 6">
            <a:extLst>
              <a:ext uri="{FF2B5EF4-FFF2-40B4-BE49-F238E27FC236}">
                <a16:creationId xmlns:a16="http://schemas.microsoft.com/office/drawing/2014/main" id="{F8FD688B-8BC5-1948-A4A5-3DA08563C101}"/>
              </a:ext>
            </a:extLst>
          </p:cNvPr>
          <p:cNvSpPr txBox="1"/>
          <p:nvPr/>
        </p:nvSpPr>
        <p:spPr>
          <a:xfrm>
            <a:off x="0" y="6608913"/>
            <a:ext cx="3508140" cy="307777"/>
          </a:xfrm>
          <a:prstGeom prst="rect">
            <a:avLst/>
          </a:prstGeom>
          <a:noFill/>
        </p:spPr>
        <p:txBody>
          <a:bodyPr wrap="none" rtlCol="0">
            <a:spAutoFit/>
          </a:bodyPr>
          <a:lstStyle/>
          <a:p>
            <a:r>
              <a:rPr lang="en-US" sz="1400" dirty="0"/>
              <a:t>HM </a:t>
            </a:r>
            <a:r>
              <a:rPr lang="en-US" sz="1400" dirty="0" err="1"/>
              <a:t>Putanm</a:t>
            </a:r>
            <a:r>
              <a:rPr lang="en-US" sz="1400" dirty="0"/>
              <a:t> and SA Trigg </a:t>
            </a:r>
            <a:r>
              <a:rPr lang="en-US" sz="1400" i="1" dirty="0"/>
              <a:t>et al. </a:t>
            </a:r>
            <a:r>
              <a:rPr lang="en-US" sz="1400" dirty="0"/>
              <a:t>(2021) </a:t>
            </a:r>
            <a:r>
              <a:rPr lang="en-US" sz="1400" i="1" dirty="0"/>
              <a:t>In prep.</a:t>
            </a:r>
            <a:endParaRPr lang="en-US" sz="1400" dirty="0"/>
          </a:p>
        </p:txBody>
      </p:sp>
      <p:sp>
        <p:nvSpPr>
          <p:cNvPr id="2" name="TextBox 1">
            <a:extLst>
              <a:ext uri="{FF2B5EF4-FFF2-40B4-BE49-F238E27FC236}">
                <a16:creationId xmlns:a16="http://schemas.microsoft.com/office/drawing/2014/main" id="{D8A04EC8-FF1F-3A44-A46F-4D8220379E82}"/>
              </a:ext>
            </a:extLst>
          </p:cNvPr>
          <p:cNvSpPr txBox="1"/>
          <p:nvPr/>
        </p:nvSpPr>
        <p:spPr>
          <a:xfrm>
            <a:off x="661095" y="1995111"/>
            <a:ext cx="5434355" cy="769441"/>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Permutation test + root mean square error test + ANOVA to identify regions</a:t>
            </a:r>
          </a:p>
          <a:p>
            <a:pPr algn="ctr"/>
            <a:r>
              <a:rPr lang="en-US" sz="1200" dirty="0" err="1">
                <a:latin typeface="Arial" panose="020B0604020202020204" pitchFamily="34" charset="0"/>
                <a:cs typeface="Arial" panose="020B0604020202020204" pitchFamily="34" charset="0"/>
              </a:rPr>
              <a:t>Methylpy</a:t>
            </a:r>
            <a:r>
              <a:rPr lang="en-US" sz="1200" dirty="0">
                <a:latin typeface="Arial" panose="020B0604020202020204" pitchFamily="34" charset="0"/>
                <a:cs typeface="Arial" panose="020B0604020202020204" pitchFamily="34" charset="0"/>
              </a:rPr>
              <a:t> (M Schultz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2015 </a:t>
            </a:r>
            <a:r>
              <a:rPr lang="en-US" sz="1200" i="1" dirty="0">
                <a:latin typeface="Arial" panose="020B0604020202020204" pitchFamily="34" charset="0"/>
                <a:cs typeface="Arial" panose="020B0604020202020204" pitchFamily="34" charset="0"/>
              </a:rPr>
              <a:t>Nature; </a:t>
            </a:r>
            <a:r>
              <a:rPr lang="en-US" sz="1200" i="1" dirty="0" err="1">
                <a:latin typeface="Arial" panose="020B0604020202020204" pitchFamily="34" charset="0"/>
                <a:cs typeface="Arial" panose="020B0604020202020204" pitchFamily="34" charset="0"/>
              </a:rPr>
              <a:t>github.com</a:t>
            </a:r>
            <a:r>
              <a:rPr lang="en-US" sz="1200" i="1" dirty="0">
                <a:latin typeface="Arial" panose="020B0604020202020204" pitchFamily="34" charset="0"/>
                <a:cs typeface="Arial" panose="020B0604020202020204" pitchFamily="34" charset="0"/>
              </a:rPr>
              <a:t>/</a:t>
            </a:r>
            <a:r>
              <a:rPr lang="en-US" sz="1200" i="1" dirty="0" err="1">
                <a:latin typeface="Arial" panose="020B0604020202020204" pitchFamily="34" charset="0"/>
                <a:cs typeface="Arial" panose="020B0604020202020204" pitchFamily="34" charset="0"/>
              </a:rPr>
              <a:t>yupenghe</a:t>
            </a:r>
            <a:r>
              <a:rPr lang="en-US" sz="1200" i="1" dirty="0">
                <a:latin typeface="Arial" panose="020B0604020202020204" pitchFamily="34" charset="0"/>
                <a:cs typeface="Arial" panose="020B0604020202020204" pitchFamily="34" charset="0"/>
              </a:rPr>
              <a:t>/</a:t>
            </a:r>
            <a:r>
              <a:rPr lang="en-US" sz="1200" i="1" dirty="0" err="1">
                <a:latin typeface="Arial" panose="020B0604020202020204" pitchFamily="34" charset="0"/>
                <a:cs typeface="Arial" panose="020B0604020202020204" pitchFamily="34" charset="0"/>
              </a:rPr>
              <a:t>methylpy</a:t>
            </a:r>
            <a:r>
              <a:rPr lang="en-US" sz="1200" dirty="0">
                <a:latin typeface="Arial" panose="020B0604020202020204" pitchFamily="34" charset="0"/>
                <a:cs typeface="Arial" panose="020B0604020202020204" pitchFamily="34" charset="0"/>
              </a:rPr>
              <a:t>)</a:t>
            </a:r>
          </a:p>
        </p:txBody>
      </p:sp>
      <p:pic>
        <p:nvPicPr>
          <p:cNvPr id="1026" name="Picture 2">
            <a:extLst>
              <a:ext uri="{FF2B5EF4-FFF2-40B4-BE49-F238E27FC236}">
                <a16:creationId xmlns:a16="http://schemas.microsoft.com/office/drawing/2014/main" id="{4C32ECFC-9B1D-A64A-BC0D-F447EB449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7944" y="3023152"/>
            <a:ext cx="5529863" cy="24193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982FB07-964C-FD42-B331-ADDAED7D64B4}"/>
              </a:ext>
            </a:extLst>
          </p:cNvPr>
          <p:cNvSpPr txBox="1"/>
          <p:nvPr/>
        </p:nvSpPr>
        <p:spPr>
          <a:xfrm>
            <a:off x="6341945" y="1995111"/>
            <a:ext cx="5434355" cy="523220"/>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Binomial GLM to identify genes</a:t>
            </a:r>
          </a:p>
          <a:p>
            <a:pPr algn="ctr"/>
            <a:r>
              <a:rPr lang="en-US" sz="1200" dirty="0">
                <a:latin typeface="Arial" panose="020B0604020202020204" pitchFamily="34" charset="0"/>
                <a:cs typeface="Arial" panose="020B0604020202020204" pitchFamily="34" charset="0"/>
              </a:rPr>
              <a:t>YJ Liew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2019 </a:t>
            </a:r>
            <a:r>
              <a:rPr lang="en-US" sz="1200" i="1" dirty="0">
                <a:latin typeface="Arial" panose="020B0604020202020204" pitchFamily="34" charset="0"/>
                <a:cs typeface="Arial" panose="020B0604020202020204" pitchFamily="34" charset="0"/>
              </a:rPr>
              <a:t>Science Advances</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github.com</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lyijin</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931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95;g7c429860ab_0_19">
            <a:extLst>
              <a:ext uri="{FF2B5EF4-FFF2-40B4-BE49-F238E27FC236}">
                <a16:creationId xmlns:a16="http://schemas.microsoft.com/office/drawing/2014/main" id="{0C07D9F7-B94F-3244-8B0F-40CEB413C167}"/>
              </a:ext>
            </a:extLst>
          </p:cNvPr>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000" dirty="0">
                <a:latin typeface="Arial" panose="020B0604020202020204" pitchFamily="34" charset="0"/>
                <a:cs typeface="Arial" panose="020B0604020202020204" pitchFamily="34" charset="0"/>
              </a:rPr>
              <a:t>pH resilience and compensatory growth linked to signaling pathways and cytoskeletal processes </a:t>
            </a:r>
            <a:endParaRPr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8FD688B-8BC5-1948-A4A5-3DA08563C101}"/>
              </a:ext>
            </a:extLst>
          </p:cNvPr>
          <p:cNvSpPr txBox="1"/>
          <p:nvPr/>
        </p:nvSpPr>
        <p:spPr>
          <a:xfrm>
            <a:off x="0" y="6608913"/>
            <a:ext cx="3508140" cy="307777"/>
          </a:xfrm>
          <a:prstGeom prst="rect">
            <a:avLst/>
          </a:prstGeom>
          <a:noFill/>
        </p:spPr>
        <p:txBody>
          <a:bodyPr wrap="none" rtlCol="0">
            <a:spAutoFit/>
          </a:bodyPr>
          <a:lstStyle/>
          <a:p>
            <a:r>
              <a:rPr lang="en-US" sz="1400" dirty="0"/>
              <a:t>HM </a:t>
            </a:r>
            <a:r>
              <a:rPr lang="en-US" sz="1400" dirty="0" err="1"/>
              <a:t>Putanm</a:t>
            </a:r>
            <a:r>
              <a:rPr lang="en-US" sz="1400" dirty="0"/>
              <a:t> and SA Trigg </a:t>
            </a:r>
            <a:r>
              <a:rPr lang="en-US" sz="1400" i="1" dirty="0"/>
              <a:t>et al. </a:t>
            </a:r>
            <a:r>
              <a:rPr lang="en-US" sz="1400" dirty="0"/>
              <a:t>(2021) </a:t>
            </a:r>
            <a:r>
              <a:rPr lang="en-US" sz="1400" i="1" dirty="0"/>
              <a:t>In prep.</a:t>
            </a:r>
            <a:endParaRPr lang="en-US" sz="1400" dirty="0"/>
          </a:p>
        </p:txBody>
      </p:sp>
      <p:pic>
        <p:nvPicPr>
          <p:cNvPr id="10" name="Picture 9" descr="Chart, bar chart&#10;&#10;Description automatically generated">
            <a:extLst>
              <a:ext uri="{FF2B5EF4-FFF2-40B4-BE49-F238E27FC236}">
                <a16:creationId xmlns:a16="http://schemas.microsoft.com/office/drawing/2014/main" id="{81C23237-F085-6E48-B736-2EC8E3F07E0C}"/>
              </a:ext>
            </a:extLst>
          </p:cNvPr>
          <p:cNvPicPr>
            <a:picLocks noChangeAspect="1"/>
          </p:cNvPicPr>
          <p:nvPr/>
        </p:nvPicPr>
        <p:blipFill>
          <a:blip r:embed="rId3"/>
          <a:stretch>
            <a:fillRect/>
          </a:stretch>
        </p:blipFill>
        <p:spPr>
          <a:xfrm>
            <a:off x="415600" y="2482387"/>
            <a:ext cx="4487382" cy="3779977"/>
          </a:xfrm>
          <a:prstGeom prst="rect">
            <a:avLst/>
          </a:prstGeom>
        </p:spPr>
      </p:pic>
      <p:pic>
        <p:nvPicPr>
          <p:cNvPr id="1028" name="Picture 4">
            <a:extLst>
              <a:ext uri="{FF2B5EF4-FFF2-40B4-BE49-F238E27FC236}">
                <a16:creationId xmlns:a16="http://schemas.microsoft.com/office/drawing/2014/main" id="{A154E14A-74B0-8347-BACF-B6F032DE2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050" y="2392964"/>
            <a:ext cx="3495869" cy="436983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2B3EB6-9E56-B54D-9665-5BA254B90739}"/>
              </a:ext>
            </a:extLst>
          </p:cNvPr>
          <p:cNvSpPr txBox="1"/>
          <p:nvPr/>
        </p:nvSpPr>
        <p:spPr>
          <a:xfrm>
            <a:off x="1758267" y="5989599"/>
            <a:ext cx="1095613" cy="553998"/>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Genes involved in cytoskeletal activity</a:t>
            </a:r>
          </a:p>
        </p:txBody>
      </p:sp>
      <p:sp>
        <p:nvSpPr>
          <p:cNvPr id="16" name="TextBox 15">
            <a:extLst>
              <a:ext uri="{FF2B5EF4-FFF2-40B4-BE49-F238E27FC236}">
                <a16:creationId xmlns:a16="http://schemas.microsoft.com/office/drawing/2014/main" id="{6AFF3243-093D-3146-B118-276B7827F22E}"/>
              </a:ext>
            </a:extLst>
          </p:cNvPr>
          <p:cNvSpPr txBox="1"/>
          <p:nvPr/>
        </p:nvSpPr>
        <p:spPr>
          <a:xfrm>
            <a:off x="2842698" y="5961630"/>
            <a:ext cx="1353849" cy="707886"/>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Genes involved in nucleic acid binding and mitochondrial activity</a:t>
            </a:r>
          </a:p>
        </p:txBody>
      </p:sp>
      <p:sp>
        <p:nvSpPr>
          <p:cNvPr id="4" name="TextBox 3">
            <a:extLst>
              <a:ext uri="{FF2B5EF4-FFF2-40B4-BE49-F238E27FC236}">
                <a16:creationId xmlns:a16="http://schemas.microsoft.com/office/drawing/2014/main" id="{55FE6323-DC36-814A-9CA3-FDDEA779EA95}"/>
              </a:ext>
            </a:extLst>
          </p:cNvPr>
          <p:cNvSpPr txBox="1"/>
          <p:nvPr/>
        </p:nvSpPr>
        <p:spPr>
          <a:xfrm>
            <a:off x="558140" y="1864290"/>
            <a:ext cx="3495869"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Differentially methylated regions are within or adjacent to genes</a:t>
            </a:r>
          </a:p>
        </p:txBody>
      </p:sp>
      <p:sp>
        <p:nvSpPr>
          <p:cNvPr id="17" name="TextBox 16">
            <a:extLst>
              <a:ext uri="{FF2B5EF4-FFF2-40B4-BE49-F238E27FC236}">
                <a16:creationId xmlns:a16="http://schemas.microsoft.com/office/drawing/2014/main" id="{FC471549-70C8-0946-AACC-6DECA6A5234E}"/>
              </a:ext>
            </a:extLst>
          </p:cNvPr>
          <p:cNvSpPr txBox="1"/>
          <p:nvPr/>
        </p:nvSpPr>
        <p:spPr>
          <a:xfrm>
            <a:off x="5641050" y="1854393"/>
            <a:ext cx="3495869"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Differentially methylated genes implicate specific biological processes</a:t>
            </a:r>
          </a:p>
        </p:txBody>
      </p:sp>
      <p:sp>
        <p:nvSpPr>
          <p:cNvPr id="6" name="TextBox 5">
            <a:extLst>
              <a:ext uri="{FF2B5EF4-FFF2-40B4-BE49-F238E27FC236}">
                <a16:creationId xmlns:a16="http://schemas.microsoft.com/office/drawing/2014/main" id="{BE7503F7-6599-9C4E-A63B-F18A33456523}"/>
              </a:ext>
            </a:extLst>
          </p:cNvPr>
          <p:cNvSpPr txBox="1"/>
          <p:nvPr/>
        </p:nvSpPr>
        <p:spPr>
          <a:xfrm>
            <a:off x="8835206" y="3429000"/>
            <a:ext cx="3133274" cy="646331"/>
          </a:xfrm>
          <a:prstGeom prst="rect">
            <a:avLst/>
          </a:prstGeom>
          <a:noFill/>
        </p:spPr>
        <p:txBody>
          <a:bodyPr wrap="square" rtlCol="0">
            <a:spAutoFit/>
          </a:bodyPr>
          <a:lstStyle/>
          <a:p>
            <a:r>
              <a:rPr lang="en-US" dirty="0"/>
              <a:t>Acute effect and longer-term effect on </a:t>
            </a:r>
            <a:r>
              <a:rPr lang="en-US" dirty="0" err="1"/>
              <a:t>Wnt</a:t>
            </a:r>
            <a:r>
              <a:rPr lang="en-US" dirty="0"/>
              <a:t> signaling</a:t>
            </a:r>
          </a:p>
        </p:txBody>
      </p:sp>
    </p:spTree>
    <p:extLst>
      <p:ext uri="{BB962C8B-B14F-4D97-AF65-F5344CB8AC3E}">
        <p14:creationId xmlns:p14="http://schemas.microsoft.com/office/powerpoint/2010/main" val="1022767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EC61DCD-3896-DA4D-9726-D38C3BBA30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45" b="55070"/>
          <a:stretch/>
        </p:blipFill>
        <p:spPr bwMode="auto">
          <a:xfrm>
            <a:off x="149643" y="1252580"/>
            <a:ext cx="2821572" cy="27681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B8E20A-5472-A54E-B6F9-E1084D68A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4" t="51110" r="65350" b="3960"/>
          <a:stretch/>
        </p:blipFill>
        <p:spPr bwMode="auto">
          <a:xfrm>
            <a:off x="3125528" y="1252580"/>
            <a:ext cx="2657898" cy="2785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863CA711-B2E4-F545-A4CF-AF45B617B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90" y="4070367"/>
            <a:ext cx="5761876" cy="2880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RI Brand Visual Standards – URI Today">
            <a:extLst>
              <a:ext uri="{FF2B5EF4-FFF2-40B4-BE49-F238E27FC236}">
                <a16:creationId xmlns:a16="http://schemas.microsoft.com/office/drawing/2014/main" id="{7FCDEA24-FF8D-B944-8B42-93118A6F0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1919" y="6181922"/>
            <a:ext cx="1270081" cy="6215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200F6F-FE4B-FC4F-8A06-707E7EB2CDCE}"/>
              </a:ext>
            </a:extLst>
          </p:cNvPr>
          <p:cNvSpPr txBox="1"/>
          <p:nvPr/>
        </p:nvSpPr>
        <p:spPr>
          <a:xfrm>
            <a:off x="7494182" y="5566310"/>
            <a:ext cx="4453228" cy="138499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SA Trigg and YR Venkataraman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Invertebrate methylomes provide insight into mechanisms of environmental tolerance and reveal methodological biases. </a:t>
            </a:r>
            <a:r>
              <a:rPr lang="en-US" sz="1200" i="1" dirty="0">
                <a:latin typeface="Arial" panose="020B0604020202020204" pitchFamily="34" charset="0"/>
                <a:cs typeface="Arial" panose="020B0604020202020204" pitchFamily="34" charset="0"/>
              </a:rPr>
              <a:t>Molecular Ecology Resources. </a:t>
            </a:r>
            <a:r>
              <a:rPr lang="en-US" sz="1200" dirty="0">
                <a:latin typeface="Arial" panose="020B0604020202020204" pitchFamily="34" charset="0"/>
                <a:cs typeface="Arial" panose="020B0604020202020204" pitchFamily="34" charset="0"/>
              </a:rPr>
              <a:t>Submitted. </a:t>
            </a:r>
            <a:r>
              <a:rPr lang="en-US" sz="1200" dirty="0" err="1">
                <a:latin typeface="Arial" panose="020B0604020202020204" pitchFamily="34" charset="0"/>
                <a:cs typeface="Arial" panose="020B0604020202020204" pitchFamily="34" charset="0"/>
              </a:rPr>
              <a:t>bioRxiv</a:t>
            </a:r>
            <a:r>
              <a:rPr lang="en-US" sz="1200" dirty="0">
                <a:latin typeface="Arial" panose="020B0604020202020204" pitchFamily="34" charset="0"/>
                <a:cs typeface="Arial" panose="020B0604020202020204" pitchFamily="34" charset="0"/>
              </a:rPr>
              <a:t> https://</a:t>
            </a:r>
            <a:r>
              <a:rPr lang="en-US" sz="1200" dirty="0" err="1">
                <a:latin typeface="Arial" panose="020B0604020202020204" pitchFamily="34" charset="0"/>
                <a:cs typeface="Arial" panose="020B0604020202020204" pitchFamily="34" charset="0"/>
              </a:rPr>
              <a:t>doi.org</a:t>
            </a:r>
            <a:r>
              <a:rPr lang="en-US" sz="1200" dirty="0">
                <a:latin typeface="Arial" panose="020B0604020202020204" pitchFamily="34" charset="0"/>
                <a:cs typeface="Arial" panose="020B0604020202020204" pitchFamily="34" charset="0"/>
              </a:rPr>
              <a:t>/10.1101/2021.03.29.437539 </a:t>
            </a:r>
          </a:p>
          <a:p>
            <a:endParaRPr lang="en-US" sz="2400" dirty="0">
              <a:latin typeface="Arial" panose="020B0604020202020204" pitchFamily="34" charset="0"/>
              <a:cs typeface="Arial" panose="020B0604020202020204" pitchFamily="34" charset="0"/>
            </a:endParaRPr>
          </a:p>
        </p:txBody>
      </p:sp>
      <p:sp>
        <p:nvSpPr>
          <p:cNvPr id="9" name="Google Shape;195;g7c429860ab_0_19">
            <a:extLst>
              <a:ext uri="{FF2B5EF4-FFF2-40B4-BE49-F238E27FC236}">
                <a16:creationId xmlns:a16="http://schemas.microsoft.com/office/drawing/2014/main" id="{C4AF7675-7636-A442-8484-EC0BE789D207}"/>
              </a:ext>
            </a:extLst>
          </p:cNvPr>
          <p:cNvSpPr txBox="1">
            <a:spLocks noGrp="1"/>
          </p:cNvSpPr>
          <p:nvPr>
            <p:ph type="title"/>
          </p:nvPr>
        </p:nvSpPr>
        <p:spPr>
          <a:xfrm>
            <a:off x="442779" y="294497"/>
            <a:ext cx="11626707"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dirty="0">
                <a:latin typeface="Arial" panose="020B0604020202020204" pitchFamily="34" charset="0"/>
                <a:cs typeface="Arial" panose="020B0604020202020204" pitchFamily="34" charset="0"/>
              </a:rPr>
              <a:t>DNA methylation underlies environmental tolerance in corals </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0503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descr="https://fishhistopathology.com/home/wp-content/uploads/2019/02/Caligus-FP.png">
            <a:extLst>
              <a:ext uri="{FF2B5EF4-FFF2-40B4-BE49-F238E27FC236}">
                <a16:creationId xmlns:a16="http://schemas.microsoft.com/office/drawing/2014/main" id="{4018858D-E882-6646-9F03-7ED1C4AFD1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41" t="24652" r="6169"/>
          <a:stretch/>
        </p:blipFill>
        <p:spPr bwMode="auto">
          <a:xfrm>
            <a:off x="314100" y="1738960"/>
            <a:ext cx="3151459" cy="23804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5667CB1-419C-C741-AEEA-60B8AB098CB8}"/>
              </a:ext>
            </a:extLst>
          </p:cNvPr>
          <p:cNvPicPr>
            <a:picLocks noChangeAspect="1"/>
          </p:cNvPicPr>
          <p:nvPr/>
        </p:nvPicPr>
        <p:blipFill>
          <a:blip r:embed="rId3"/>
          <a:stretch>
            <a:fillRect/>
          </a:stretch>
        </p:blipFill>
        <p:spPr>
          <a:xfrm>
            <a:off x="5752005" y="1695044"/>
            <a:ext cx="6378713" cy="2278559"/>
          </a:xfrm>
          <a:prstGeom prst="rect">
            <a:avLst/>
          </a:prstGeom>
        </p:spPr>
      </p:pic>
      <p:sp>
        <p:nvSpPr>
          <p:cNvPr id="18" name="TextBox 17">
            <a:extLst>
              <a:ext uri="{FF2B5EF4-FFF2-40B4-BE49-F238E27FC236}">
                <a16:creationId xmlns:a16="http://schemas.microsoft.com/office/drawing/2014/main" id="{3794C644-44A4-2F4D-9BB4-CEE81C762974}"/>
              </a:ext>
            </a:extLst>
          </p:cNvPr>
          <p:cNvSpPr txBox="1"/>
          <p:nvPr/>
        </p:nvSpPr>
        <p:spPr>
          <a:xfrm>
            <a:off x="5892495" y="1247902"/>
            <a:ext cx="6434647" cy="400110"/>
          </a:xfrm>
          <a:prstGeom prst="rect">
            <a:avLst/>
          </a:prstGeom>
          <a:noFill/>
        </p:spPr>
        <p:txBody>
          <a:bodyPr wrap="none" rtlCol="0">
            <a:spAutoFit/>
          </a:bodyPr>
          <a:lstStyle/>
          <a:p>
            <a:r>
              <a:rPr lang="en-US" sz="2000" b="1" dirty="0"/>
              <a:t>Warmer temperature increases sea lice development rate</a:t>
            </a:r>
          </a:p>
        </p:txBody>
      </p:sp>
      <p:pic>
        <p:nvPicPr>
          <p:cNvPr id="19" name="Picture 2" descr="Life cycle of C. rogercresseyi. es: egg strings; n1: first nauplius (0.43 mm long); n2: second nauplius (0.46 mm long); cop: copepodid (0.66 mm long); ch1: first chalimus I (0.83 mm long); ch2: second chalimus (1.27 mm long); ch3: third chalimus (2.15 mm long); ch4: fourth chalimus (3.15 mm long); ya: young adult which is not a different stage from adults (4.1 mm long); am: adult male (4.83 mm long); af: adult female with egg strings (4.79 mm long).">
            <a:extLst>
              <a:ext uri="{FF2B5EF4-FFF2-40B4-BE49-F238E27FC236}">
                <a16:creationId xmlns:a16="http://schemas.microsoft.com/office/drawing/2014/main" id="{B73FB344-E214-9E44-A4DD-B21E0964C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454" y="2026548"/>
            <a:ext cx="1478179" cy="18052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FC99944-C0F4-CC4C-B8E5-53B7A5461AA8}"/>
              </a:ext>
            </a:extLst>
          </p:cNvPr>
          <p:cNvPicPr>
            <a:picLocks noChangeAspect="1"/>
          </p:cNvPicPr>
          <p:nvPr/>
        </p:nvPicPr>
        <p:blipFill>
          <a:blip r:embed="rId5"/>
          <a:stretch>
            <a:fillRect/>
          </a:stretch>
        </p:blipFill>
        <p:spPr>
          <a:xfrm>
            <a:off x="6661984" y="4499231"/>
            <a:ext cx="3779661" cy="2252571"/>
          </a:xfrm>
          <a:prstGeom prst="rect">
            <a:avLst/>
          </a:prstGeom>
        </p:spPr>
      </p:pic>
      <p:sp>
        <p:nvSpPr>
          <p:cNvPr id="21" name="TextBox 20">
            <a:extLst>
              <a:ext uri="{FF2B5EF4-FFF2-40B4-BE49-F238E27FC236}">
                <a16:creationId xmlns:a16="http://schemas.microsoft.com/office/drawing/2014/main" id="{67F2E76F-CB17-2D4E-B32D-7C3B00C73D1C}"/>
              </a:ext>
            </a:extLst>
          </p:cNvPr>
          <p:cNvSpPr txBox="1"/>
          <p:nvPr/>
        </p:nvSpPr>
        <p:spPr>
          <a:xfrm>
            <a:off x="6362700" y="4127788"/>
            <a:ext cx="4785657" cy="400110"/>
          </a:xfrm>
          <a:prstGeom prst="rect">
            <a:avLst/>
          </a:prstGeom>
          <a:noFill/>
        </p:spPr>
        <p:txBody>
          <a:bodyPr wrap="square" rtlCol="0">
            <a:spAutoFit/>
          </a:bodyPr>
          <a:lstStyle/>
          <a:p>
            <a:pPr algn="ctr"/>
            <a:r>
              <a:rPr lang="en-US" sz="2000" b="1" dirty="0"/>
              <a:t>Lower salinity reduces sea lice survival </a:t>
            </a:r>
          </a:p>
        </p:txBody>
      </p:sp>
      <p:sp>
        <p:nvSpPr>
          <p:cNvPr id="22" name="Rectangle 21">
            <a:extLst>
              <a:ext uri="{FF2B5EF4-FFF2-40B4-BE49-F238E27FC236}">
                <a16:creationId xmlns:a16="http://schemas.microsoft.com/office/drawing/2014/main" id="{92ED386E-4F36-B643-AEA7-151380431E0A}"/>
              </a:ext>
            </a:extLst>
          </p:cNvPr>
          <p:cNvSpPr/>
          <p:nvPr/>
        </p:nvSpPr>
        <p:spPr>
          <a:xfrm>
            <a:off x="10418816" y="5561513"/>
            <a:ext cx="1459083" cy="1117935"/>
          </a:xfrm>
          <a:prstGeom prst="rect">
            <a:avLst/>
          </a:prstGeom>
        </p:spPr>
        <p:txBody>
          <a:bodyPr wrap="square">
            <a:spAutoFit/>
          </a:bodyPr>
          <a:lstStyle/>
          <a:p>
            <a:r>
              <a:rPr lang="en-US" sz="1333" dirty="0"/>
              <a:t>Bravo et al (2008) </a:t>
            </a:r>
            <a:r>
              <a:rPr lang="en-US" sz="1333" i="1" dirty="0"/>
              <a:t>Bulletin of the European Association of Fish Pathologists</a:t>
            </a:r>
            <a:endParaRPr lang="en-US" sz="1333" dirty="0"/>
          </a:p>
        </p:txBody>
      </p:sp>
      <p:pic>
        <p:nvPicPr>
          <p:cNvPr id="23" name="Picture 4" descr="Atlantic salmon with adult females (C. rogercresseyi). Note the lesions on the skin surface. Note also the paired trailing egg sacs.">
            <a:extLst>
              <a:ext uri="{FF2B5EF4-FFF2-40B4-BE49-F238E27FC236}">
                <a16:creationId xmlns:a16="http://schemas.microsoft.com/office/drawing/2014/main" id="{43385D52-61BE-1544-AF86-67D18BBC5C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47" y="4381901"/>
            <a:ext cx="3151459" cy="2359224"/>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5;g7c429860ab_0_19">
            <a:extLst>
              <a:ext uri="{FF2B5EF4-FFF2-40B4-BE49-F238E27FC236}">
                <a16:creationId xmlns:a16="http://schemas.microsoft.com/office/drawing/2014/main" id="{737B12FC-95AD-4640-943D-628BAE5E5FBF}"/>
              </a:ext>
            </a:extLst>
          </p:cNvPr>
          <p:cNvSpPr txBox="1">
            <a:spLocks noGrp="1"/>
          </p:cNvSpPr>
          <p:nvPr>
            <p:ph type="title"/>
          </p:nvPr>
        </p:nvSpPr>
        <p:spPr>
          <a:xfrm>
            <a:off x="415650" y="462448"/>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dirty="0">
                <a:latin typeface="Arial" panose="020B0604020202020204" pitchFamily="34" charset="0"/>
                <a:cs typeface="Arial" panose="020B0604020202020204" pitchFamily="34" charset="0"/>
              </a:rPr>
              <a:t>Temperature and salinity effect on salmon infested with sea lice</a:t>
            </a:r>
            <a:endParaRPr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6301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charset="0"/>
                <a:ea typeface="Arial" charset="0"/>
                <a:cs typeface="Arial" charset="0"/>
              </a:rPr>
              <a:t>Global ocean change is happening</a:t>
            </a:r>
          </a:p>
        </p:txBody>
      </p:sp>
      <p:grpSp>
        <p:nvGrpSpPr>
          <p:cNvPr id="6" name="Group 5"/>
          <p:cNvGrpSpPr/>
          <p:nvPr/>
        </p:nvGrpSpPr>
        <p:grpSpPr>
          <a:xfrm>
            <a:off x="7402676" y="2809997"/>
            <a:ext cx="2100255" cy="3384552"/>
            <a:chOff x="6976523" y="1253351"/>
            <a:chExt cx="2100255" cy="3384552"/>
          </a:xfrm>
        </p:grpSpPr>
        <p:grpSp>
          <p:nvGrpSpPr>
            <p:cNvPr id="7" name="Group 6"/>
            <p:cNvGrpSpPr/>
            <p:nvPr/>
          </p:nvGrpSpPr>
          <p:grpSpPr>
            <a:xfrm>
              <a:off x="6976523" y="1253351"/>
              <a:ext cx="2100255" cy="3384552"/>
              <a:chOff x="6976523" y="1253351"/>
              <a:chExt cx="2100255" cy="3384552"/>
            </a:xfrm>
          </p:grpSpPr>
          <p:grpSp>
            <p:nvGrpSpPr>
              <p:cNvPr id="9" name="Group 8"/>
              <p:cNvGrpSpPr/>
              <p:nvPr/>
            </p:nvGrpSpPr>
            <p:grpSpPr>
              <a:xfrm>
                <a:off x="6976523" y="1253351"/>
                <a:ext cx="2100255" cy="3037072"/>
                <a:chOff x="-826983" y="399111"/>
                <a:chExt cx="2100255" cy="3037072"/>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45110" t="4020" r="21242"/>
                <a:stretch/>
              </p:blipFill>
              <p:spPr>
                <a:xfrm>
                  <a:off x="-754770" y="1119695"/>
                  <a:ext cx="1424327" cy="2316488"/>
                </a:xfrm>
                <a:prstGeom prst="rect">
                  <a:avLst/>
                </a:prstGeom>
              </p:spPr>
            </p:pic>
            <p:sp>
              <p:nvSpPr>
                <p:cNvPr id="12" name="TextBox 11"/>
                <p:cNvSpPr txBox="1"/>
                <p:nvPr/>
              </p:nvSpPr>
              <p:spPr>
                <a:xfrm>
                  <a:off x="-826983" y="399111"/>
                  <a:ext cx="2100255" cy="523220"/>
                </a:xfrm>
                <a:prstGeom prst="rect">
                  <a:avLst/>
                </a:prstGeom>
                <a:noFill/>
              </p:spPr>
              <p:txBody>
                <a:bodyPr wrap="none" rtlCol="0">
                  <a:spAutoFit/>
                </a:bodyPr>
                <a:lstStyle/>
                <a:p>
                  <a:pPr algn="ctr"/>
                  <a:r>
                    <a:rPr lang="en-US" sz="1400" b="1" dirty="0">
                      <a:latin typeface="Arial" charset="0"/>
                      <a:ea typeface="Arial" charset="0"/>
                      <a:cs typeface="Arial" charset="0"/>
                    </a:rPr>
                    <a:t>Ocean deoxygenation:</a:t>
                  </a:r>
                </a:p>
                <a:p>
                  <a:pPr algn="ctr"/>
                  <a:r>
                    <a:rPr lang="en-US" sz="1400" b="1" dirty="0">
                      <a:latin typeface="Arial" charset="0"/>
                      <a:ea typeface="Arial" charset="0"/>
                      <a:cs typeface="Arial" charset="0"/>
                    </a:rPr>
                    <a:t>pH and O</a:t>
                  </a:r>
                  <a:r>
                    <a:rPr lang="en-US" sz="1400" b="1" baseline="-25000" dirty="0">
                      <a:latin typeface="Arial" charset="0"/>
                      <a:ea typeface="Arial" charset="0"/>
                      <a:cs typeface="Arial" charset="0"/>
                    </a:rPr>
                    <a:t>2</a:t>
                  </a:r>
                  <a:r>
                    <a:rPr lang="en-US" sz="1400" b="1" dirty="0">
                      <a:latin typeface="Arial" charset="0"/>
                      <a:ea typeface="Arial" charset="0"/>
                      <a:cs typeface="Arial" charset="0"/>
                    </a:rPr>
                    <a:t> co-vary</a:t>
                  </a:r>
                </a:p>
              </p:txBody>
            </p:sp>
          </p:grpSp>
          <p:sp>
            <p:nvSpPr>
              <p:cNvPr id="10" name="TextBox 9"/>
              <p:cNvSpPr txBox="1"/>
              <p:nvPr/>
            </p:nvSpPr>
            <p:spPr>
              <a:xfrm>
                <a:off x="7176172" y="4237793"/>
                <a:ext cx="1549599" cy="400110"/>
              </a:xfrm>
              <a:prstGeom prst="rect">
                <a:avLst/>
              </a:prstGeom>
              <a:noFill/>
            </p:spPr>
            <p:txBody>
              <a:bodyPr wrap="square" rtlCol="0">
                <a:spAutoFit/>
              </a:bodyPr>
              <a:lstStyle/>
              <a:p>
                <a:r>
                  <a:rPr lang="en-US" sz="1000" dirty="0" err="1">
                    <a:latin typeface="Arial Narrow" charset="0"/>
                    <a:ea typeface="Arial Narrow" charset="0"/>
                    <a:cs typeface="Arial Narrow" charset="0"/>
                  </a:rPr>
                  <a:t>Gobler</a:t>
                </a:r>
                <a:r>
                  <a:rPr lang="en-US" sz="1000" dirty="0">
                    <a:latin typeface="Arial Narrow" charset="0"/>
                    <a:ea typeface="Arial Narrow" charset="0"/>
                    <a:cs typeface="Arial Narrow" charset="0"/>
                  </a:rPr>
                  <a:t> and Baumann (2016) </a:t>
                </a:r>
                <a:r>
                  <a:rPr lang="en-US" sz="1000" i="1" dirty="0">
                    <a:latin typeface="Arial Narrow" charset="0"/>
                    <a:ea typeface="Arial Narrow" charset="0"/>
                    <a:cs typeface="Arial Narrow" charset="0"/>
                  </a:rPr>
                  <a:t>Biology Letters</a:t>
                </a:r>
                <a:endParaRPr lang="en-US" sz="1000" dirty="0">
                  <a:latin typeface="Arial Narrow" charset="0"/>
                  <a:ea typeface="Arial Narrow" charset="0"/>
                  <a:cs typeface="Arial Narrow" charset="0"/>
                </a:endParaRPr>
              </a:p>
            </p:txBody>
          </p:sp>
        </p:grpSp>
        <p:sp>
          <p:nvSpPr>
            <p:cNvPr id="8" name="TextBox 7"/>
            <p:cNvSpPr txBox="1"/>
            <p:nvPr/>
          </p:nvSpPr>
          <p:spPr>
            <a:xfrm>
              <a:off x="7411762" y="1778688"/>
              <a:ext cx="1549599" cy="246221"/>
            </a:xfrm>
            <a:prstGeom prst="rect">
              <a:avLst/>
            </a:prstGeom>
            <a:noFill/>
          </p:spPr>
          <p:txBody>
            <a:bodyPr wrap="square" rtlCol="0">
              <a:spAutoFit/>
            </a:bodyPr>
            <a:lstStyle/>
            <a:p>
              <a:r>
                <a:rPr lang="en-US" sz="1000" dirty="0">
                  <a:latin typeface="Arial" charset="0"/>
                  <a:ea typeface="Arial" charset="0"/>
                  <a:cs typeface="Arial" charset="0"/>
                </a:rPr>
                <a:t>Long Island Sound</a:t>
              </a:r>
            </a:p>
          </p:txBody>
        </p:sp>
      </p:grpSp>
      <p:grpSp>
        <p:nvGrpSpPr>
          <p:cNvPr id="5" name="Group 4">
            <a:extLst>
              <a:ext uri="{FF2B5EF4-FFF2-40B4-BE49-F238E27FC236}">
                <a16:creationId xmlns:a16="http://schemas.microsoft.com/office/drawing/2014/main" id="{7C5F6B60-2385-8D4E-BE9F-40115775027E}"/>
              </a:ext>
            </a:extLst>
          </p:cNvPr>
          <p:cNvGrpSpPr/>
          <p:nvPr/>
        </p:nvGrpSpPr>
        <p:grpSpPr>
          <a:xfrm>
            <a:off x="96944" y="2792820"/>
            <a:ext cx="3671047" cy="3560196"/>
            <a:chOff x="96944" y="2792820"/>
            <a:chExt cx="3671047" cy="3560196"/>
          </a:xfrm>
        </p:grpSpPr>
        <p:pic>
          <p:nvPicPr>
            <p:cNvPr id="23" name="Picture 2" descr="ttps://www.pmel.noaa.gov/co2/files/co2_time_series_03-08-201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4" y="3100597"/>
              <a:ext cx="3671047" cy="325241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19706" y="2792820"/>
              <a:ext cx="2677785" cy="307777"/>
            </a:xfrm>
            <a:prstGeom prst="rect">
              <a:avLst/>
            </a:prstGeom>
            <a:noFill/>
          </p:spPr>
          <p:txBody>
            <a:bodyPr wrap="square" rtlCol="0">
              <a:spAutoFit/>
            </a:bodyPr>
            <a:lstStyle/>
            <a:p>
              <a:r>
                <a:rPr lang="en-US" sz="1400" b="1" dirty="0">
                  <a:latin typeface="Arial" charset="0"/>
                  <a:ea typeface="Arial" charset="0"/>
                  <a:cs typeface="Arial" charset="0"/>
                </a:rPr>
                <a:t>1958-2018 Carbon Emissions</a:t>
              </a:r>
            </a:p>
          </p:txBody>
        </p:sp>
        <p:sp>
          <p:nvSpPr>
            <p:cNvPr id="25" name="TextBox 24"/>
            <p:cNvSpPr txBox="1"/>
            <p:nvPr/>
          </p:nvSpPr>
          <p:spPr>
            <a:xfrm rot="905068">
              <a:off x="2182788" y="5534429"/>
              <a:ext cx="790601" cy="253916"/>
            </a:xfrm>
            <a:prstGeom prst="rect">
              <a:avLst/>
            </a:prstGeom>
            <a:noFill/>
          </p:spPr>
          <p:txBody>
            <a:bodyPr wrap="none" rtlCol="0">
              <a:spAutoFit/>
            </a:bodyPr>
            <a:lstStyle/>
            <a:p>
              <a:r>
                <a:rPr lang="en-US" sz="1050" b="1" dirty="0">
                  <a:solidFill>
                    <a:srgbClr val="0088BA"/>
                  </a:solidFill>
                  <a:latin typeface="Arial" charset="0"/>
                  <a:ea typeface="Arial" charset="0"/>
                  <a:cs typeface="Arial" charset="0"/>
                </a:rPr>
                <a:t>ocean pH</a:t>
              </a:r>
            </a:p>
          </p:txBody>
        </p:sp>
        <p:sp>
          <p:nvSpPr>
            <p:cNvPr id="26" name="TextBox 25"/>
            <p:cNvSpPr txBox="1"/>
            <p:nvPr/>
          </p:nvSpPr>
          <p:spPr>
            <a:xfrm rot="18721540">
              <a:off x="2573600" y="4673135"/>
              <a:ext cx="862737" cy="253916"/>
            </a:xfrm>
            <a:prstGeom prst="rect">
              <a:avLst/>
            </a:prstGeom>
            <a:noFill/>
          </p:spPr>
          <p:txBody>
            <a:bodyPr wrap="none" rtlCol="0">
              <a:spAutoFit/>
            </a:bodyPr>
            <a:lstStyle/>
            <a:p>
              <a:r>
                <a:rPr lang="en-US" sz="1050" b="1" dirty="0">
                  <a:solidFill>
                    <a:srgbClr val="648F36"/>
                  </a:solidFill>
                  <a:latin typeface="Arial" charset="0"/>
                  <a:ea typeface="Arial" charset="0"/>
                  <a:cs typeface="Arial" charset="0"/>
                </a:rPr>
                <a:t>ocean CO</a:t>
              </a:r>
              <a:r>
                <a:rPr lang="en-US" sz="1050" b="1" baseline="-25000" dirty="0">
                  <a:solidFill>
                    <a:srgbClr val="648F36"/>
                  </a:solidFill>
                  <a:latin typeface="Arial" charset="0"/>
                  <a:ea typeface="Arial" charset="0"/>
                  <a:cs typeface="Arial" charset="0"/>
                </a:rPr>
                <a:t>2</a:t>
              </a:r>
              <a:endParaRPr lang="en-US" sz="1050" b="1" dirty="0">
                <a:solidFill>
                  <a:srgbClr val="648F36"/>
                </a:solidFill>
                <a:latin typeface="Arial" charset="0"/>
                <a:ea typeface="Arial" charset="0"/>
                <a:cs typeface="Arial" charset="0"/>
              </a:endParaRPr>
            </a:p>
          </p:txBody>
        </p:sp>
        <p:sp>
          <p:nvSpPr>
            <p:cNvPr id="27" name="TextBox 26"/>
            <p:cNvSpPr txBox="1"/>
            <p:nvPr/>
          </p:nvSpPr>
          <p:spPr>
            <a:xfrm rot="19773434">
              <a:off x="1651078" y="3976236"/>
              <a:ext cx="1274708" cy="253916"/>
            </a:xfrm>
            <a:prstGeom prst="rect">
              <a:avLst/>
            </a:prstGeom>
            <a:noFill/>
          </p:spPr>
          <p:txBody>
            <a:bodyPr wrap="none" rtlCol="0">
              <a:spAutoFit/>
            </a:bodyPr>
            <a:lstStyle/>
            <a:p>
              <a:r>
                <a:rPr lang="en-US" sz="1050" b="1" dirty="0">
                  <a:solidFill>
                    <a:srgbClr val="FF0000"/>
                  </a:solidFill>
                  <a:latin typeface="Arial" charset="0"/>
                  <a:ea typeface="Arial" charset="0"/>
                  <a:cs typeface="Arial" charset="0"/>
                </a:rPr>
                <a:t>atmospheric CO</a:t>
              </a:r>
              <a:r>
                <a:rPr lang="en-US" sz="1050" b="1" baseline="-25000" dirty="0">
                  <a:solidFill>
                    <a:srgbClr val="FF0000"/>
                  </a:solidFill>
                  <a:latin typeface="Arial" charset="0"/>
                  <a:ea typeface="Arial" charset="0"/>
                  <a:cs typeface="Arial" charset="0"/>
                </a:rPr>
                <a:t>2</a:t>
              </a:r>
              <a:endParaRPr lang="en-US" sz="1050" b="1" dirty="0">
                <a:solidFill>
                  <a:srgbClr val="FF0000"/>
                </a:solidFill>
                <a:latin typeface="Arial" charset="0"/>
                <a:ea typeface="Arial" charset="0"/>
                <a:cs typeface="Arial" charset="0"/>
              </a:endParaRPr>
            </a:p>
          </p:txBody>
        </p:sp>
      </p:grpSp>
      <p:grpSp>
        <p:nvGrpSpPr>
          <p:cNvPr id="4" name="Group 3">
            <a:extLst>
              <a:ext uri="{FF2B5EF4-FFF2-40B4-BE49-F238E27FC236}">
                <a16:creationId xmlns:a16="http://schemas.microsoft.com/office/drawing/2014/main" id="{D6CA76E3-5329-4A4B-9B73-1ECAD76367E9}"/>
              </a:ext>
            </a:extLst>
          </p:cNvPr>
          <p:cNvGrpSpPr/>
          <p:nvPr/>
        </p:nvGrpSpPr>
        <p:grpSpPr>
          <a:xfrm>
            <a:off x="3515501" y="2809997"/>
            <a:ext cx="3482085" cy="3169324"/>
            <a:chOff x="3515501" y="2809997"/>
            <a:chExt cx="3482085" cy="3169324"/>
          </a:xfrm>
        </p:grpSpPr>
        <p:grpSp>
          <p:nvGrpSpPr>
            <p:cNvPr id="19" name="Group 18"/>
            <p:cNvGrpSpPr/>
            <p:nvPr/>
          </p:nvGrpSpPr>
          <p:grpSpPr>
            <a:xfrm>
              <a:off x="3515501" y="2809997"/>
              <a:ext cx="3482085" cy="3169324"/>
              <a:chOff x="52750" y="3201365"/>
              <a:chExt cx="3482085" cy="3169324"/>
            </a:xfrm>
          </p:grpSpPr>
          <p:pic>
            <p:nvPicPr>
              <p:cNvPr id="20" name="Picture 19"/>
              <p:cNvPicPr>
                <a:picLocks noChangeAspect="1"/>
              </p:cNvPicPr>
              <p:nvPr/>
            </p:nvPicPr>
            <p:blipFill>
              <a:blip r:embed="rId5"/>
              <a:stretch>
                <a:fillRect/>
              </a:stretch>
            </p:blipFill>
            <p:spPr>
              <a:xfrm>
                <a:off x="540480" y="4426307"/>
                <a:ext cx="2757487" cy="1944382"/>
              </a:xfrm>
              <a:prstGeom prst="rect">
                <a:avLst/>
              </a:prstGeom>
            </p:spPr>
          </p:pic>
          <p:sp>
            <p:nvSpPr>
              <p:cNvPr id="21" name="TextBox 20"/>
              <p:cNvSpPr txBox="1"/>
              <p:nvPr/>
            </p:nvSpPr>
            <p:spPr>
              <a:xfrm>
                <a:off x="52750" y="3201365"/>
                <a:ext cx="3482085" cy="1338828"/>
              </a:xfrm>
              <a:prstGeom prst="rect">
                <a:avLst/>
              </a:prstGeom>
              <a:noFill/>
            </p:spPr>
            <p:txBody>
              <a:bodyPr wrap="square" rtlCol="0">
                <a:spAutoFit/>
              </a:bodyPr>
              <a:lstStyle/>
              <a:p>
                <a:pPr algn="ctr"/>
                <a:r>
                  <a:rPr lang="en-US" sz="1400" b="1" dirty="0">
                    <a:latin typeface="Arial" charset="0"/>
                    <a:ea typeface="Arial" charset="0"/>
                    <a:cs typeface="Arial" charset="0"/>
                  </a:rPr>
                  <a:t>Ocean Acidification</a:t>
                </a:r>
                <a:endParaRPr lang="en-US" altLang="x-none" sz="1200" dirty="0">
                  <a:latin typeface="Arial" charset="0"/>
                  <a:ea typeface="Arial" charset="0"/>
                  <a:cs typeface="Arial" charset="0"/>
                  <a:sym typeface="Wingdings" charset="2"/>
                </a:endParaRPr>
              </a:p>
              <a:p>
                <a:pPr marL="517525" lvl="1">
                  <a:spcBef>
                    <a:spcPts val="600"/>
                  </a:spcBef>
                </a:pPr>
                <a:r>
                  <a:rPr lang="en-US" altLang="x-none" sz="1200" dirty="0">
                    <a:ea typeface="Arial" charset="0"/>
                    <a:cs typeface="Arial" charset="0"/>
                    <a:sym typeface="Wingdings" charset="2"/>
                  </a:rPr>
                  <a:t>Since 1850s,</a:t>
                </a:r>
              </a:p>
              <a:p>
                <a:pPr marL="517525" lvl="1"/>
                <a:r>
                  <a:rPr lang="en-US" altLang="x-none" sz="1200" dirty="0">
                    <a:ea typeface="Arial" charset="0"/>
                    <a:cs typeface="Arial" charset="0"/>
                    <a:sym typeface="Wingdings" charset="2"/>
                  </a:rPr>
                  <a:t>     global average ocean surface water has:</a:t>
                </a:r>
                <a:endParaRPr lang="en-US" altLang="x-none" sz="1400" dirty="0">
                  <a:ea typeface="Arial" charset="0"/>
                  <a:cs typeface="Arial" charset="0"/>
                  <a:sym typeface="Wingdings" charset="2"/>
                </a:endParaRPr>
              </a:p>
              <a:p>
                <a:pPr marL="974725" lvl="2"/>
                <a:r>
                  <a:rPr lang="en-US" sz="1200" b="1" dirty="0"/>
                  <a:t> </a:t>
                </a:r>
                <a:r>
                  <a:rPr lang="mr-IN" sz="1200" b="1" dirty="0"/>
                  <a:t>–</a:t>
                </a:r>
                <a:r>
                  <a:rPr lang="en-US" sz="1200" dirty="0"/>
                  <a:t> </a:t>
                </a:r>
                <a:r>
                  <a:rPr lang="en-US" altLang="x-none" sz="1200" b="1" dirty="0">
                    <a:ea typeface="Arial" charset="0"/>
                    <a:cs typeface="Arial" charset="0"/>
                    <a:sym typeface="Wingdings" charset="2"/>
                  </a:rPr>
                  <a:t>0.11 in pH </a:t>
                </a:r>
              </a:p>
              <a:p>
                <a:pPr marL="974725" lvl="2"/>
                <a:r>
                  <a:rPr lang="en-US" altLang="x-none" sz="1200" b="1" dirty="0">
                    <a:ea typeface="Arial" charset="0"/>
                    <a:cs typeface="Arial" charset="0"/>
                    <a:sym typeface="Wingdings" charset="2"/>
                  </a:rPr>
                  <a:t> + 30% in H</a:t>
                </a:r>
                <a:r>
                  <a:rPr lang="en-US" altLang="x-none" sz="1200" b="1" baseline="30000" dirty="0">
                    <a:ea typeface="Arial" charset="0"/>
                    <a:cs typeface="Arial" charset="0"/>
                    <a:sym typeface="Wingdings" charset="2"/>
                  </a:rPr>
                  <a:t>+</a:t>
                </a:r>
                <a:r>
                  <a:rPr lang="en-US" altLang="x-none" sz="1200" b="1" dirty="0">
                    <a:ea typeface="Arial" charset="0"/>
                    <a:cs typeface="Arial" charset="0"/>
                    <a:sym typeface="Wingdings" charset="2"/>
                  </a:rPr>
                  <a:t> ions</a:t>
                </a:r>
                <a:endParaRPr lang="en-US" sz="1200" b="1" dirty="0">
                  <a:ea typeface="Arial" charset="0"/>
                  <a:cs typeface="Arial" charset="0"/>
                </a:endParaRPr>
              </a:p>
              <a:p>
                <a:endParaRPr lang="en-US" sz="1400" b="1" dirty="0">
                  <a:latin typeface="Arial" charset="0"/>
                  <a:ea typeface="Arial" charset="0"/>
                  <a:cs typeface="Arial" charset="0"/>
                </a:endParaRPr>
              </a:p>
            </p:txBody>
          </p:sp>
          <p:sp>
            <p:nvSpPr>
              <p:cNvPr id="22" name="TextBox 21"/>
              <p:cNvSpPr txBox="1"/>
              <p:nvPr/>
            </p:nvSpPr>
            <p:spPr>
              <a:xfrm>
                <a:off x="283875" y="5479959"/>
                <a:ext cx="2902233" cy="369332"/>
              </a:xfrm>
              <a:prstGeom prst="rect">
                <a:avLst/>
              </a:prstGeom>
              <a:noFill/>
            </p:spPr>
            <p:txBody>
              <a:bodyPr wrap="square" rtlCol="0">
                <a:spAutoFit/>
              </a:bodyPr>
              <a:lstStyle/>
              <a:p>
                <a:pPr marL="171450" indent="-111125" algn="just">
                  <a:spcAft>
                    <a:spcPts val="600"/>
                  </a:spcAft>
                  <a:buFont typeface="Arial" charset="0"/>
                  <a:buChar char="•"/>
                </a:pPr>
                <a:endParaRPr lang="en-US" b="1" dirty="0">
                  <a:latin typeface="Arial" charset="0"/>
                  <a:ea typeface="Arial" charset="0"/>
                  <a:cs typeface="Arial" charset="0"/>
                </a:endParaRPr>
              </a:p>
            </p:txBody>
          </p:sp>
        </p:grpSp>
        <p:sp>
          <p:nvSpPr>
            <p:cNvPr id="28" name="TextBox 27"/>
            <p:cNvSpPr txBox="1"/>
            <p:nvPr/>
          </p:nvSpPr>
          <p:spPr>
            <a:xfrm rot="18733406">
              <a:off x="4105939" y="4140937"/>
              <a:ext cx="466794" cy="261610"/>
            </a:xfrm>
            <a:prstGeom prst="rect">
              <a:avLst/>
            </a:prstGeom>
            <a:noFill/>
          </p:spPr>
          <p:txBody>
            <a:bodyPr wrap="none" rtlCol="0">
              <a:spAutoFit/>
            </a:bodyPr>
            <a:lstStyle/>
            <a:p>
              <a:r>
                <a:rPr lang="en-US" sz="1100" dirty="0">
                  <a:solidFill>
                    <a:srgbClr val="FF0000"/>
                  </a:solidFill>
                  <a:latin typeface="Arial" charset="0"/>
                  <a:ea typeface="Arial" charset="0"/>
                  <a:cs typeface="Arial" charset="0"/>
                </a:rPr>
                <a:t>25%</a:t>
              </a:r>
            </a:p>
          </p:txBody>
        </p:sp>
        <p:sp>
          <p:nvSpPr>
            <p:cNvPr id="29" name="TextBox 28"/>
            <p:cNvSpPr txBox="1"/>
            <p:nvPr/>
          </p:nvSpPr>
          <p:spPr>
            <a:xfrm rot="730307">
              <a:off x="4563848" y="4361911"/>
              <a:ext cx="649803" cy="476145"/>
            </a:xfrm>
            <a:prstGeom prst="rect">
              <a:avLst/>
            </a:prstGeom>
            <a:noFill/>
          </p:spPr>
          <p:txBody>
            <a:bodyPr wrap="none" rtlCol="0">
              <a:prstTxWarp prst="textCircle">
                <a:avLst>
                  <a:gd name="adj" fmla="val 11679594"/>
                </a:avLst>
              </a:prstTxWarp>
              <a:spAutoFit/>
            </a:bodyPr>
            <a:lstStyle/>
            <a:p>
              <a:r>
                <a:rPr lang="en-US" sz="900" dirty="0">
                  <a:solidFill>
                    <a:srgbClr val="FF0000"/>
                  </a:solidFill>
                  <a:latin typeface="Arial" charset="0"/>
                  <a:ea typeface="Arial" charset="0"/>
                  <a:cs typeface="Arial" charset="0"/>
                </a:rPr>
                <a:t>ANNUALLY</a:t>
              </a:r>
              <a:endParaRPr lang="en-US" sz="1000" dirty="0">
                <a:solidFill>
                  <a:srgbClr val="FF0000"/>
                </a:solidFill>
                <a:latin typeface="Arial" charset="0"/>
                <a:ea typeface="Arial" charset="0"/>
                <a:cs typeface="Arial" charset="0"/>
              </a:endParaRPr>
            </a:p>
          </p:txBody>
        </p:sp>
      </p:grpSp>
      <p:sp>
        <p:nvSpPr>
          <p:cNvPr id="34" name="TextBox 33">
            <a:extLst>
              <a:ext uri="{FF2B5EF4-FFF2-40B4-BE49-F238E27FC236}">
                <a16:creationId xmlns:a16="http://schemas.microsoft.com/office/drawing/2014/main" id="{BE3BE5C9-0502-BC41-B1FA-CB06B266AC44}"/>
              </a:ext>
            </a:extLst>
          </p:cNvPr>
          <p:cNvSpPr txBox="1"/>
          <p:nvPr/>
        </p:nvSpPr>
        <p:spPr>
          <a:xfrm>
            <a:off x="10094619" y="2809997"/>
            <a:ext cx="1577675" cy="307777"/>
          </a:xfrm>
          <a:prstGeom prst="rect">
            <a:avLst/>
          </a:prstGeom>
          <a:noFill/>
        </p:spPr>
        <p:txBody>
          <a:bodyPr wrap="none" rtlCol="0">
            <a:spAutoFit/>
          </a:bodyPr>
          <a:lstStyle/>
          <a:p>
            <a:pPr algn="ctr"/>
            <a:r>
              <a:rPr lang="en-US" sz="1400" b="1" dirty="0">
                <a:latin typeface="Arial" charset="0"/>
                <a:ea typeface="Arial" charset="0"/>
                <a:cs typeface="Arial" charset="0"/>
              </a:rPr>
              <a:t>Ocean warming:</a:t>
            </a:r>
          </a:p>
        </p:txBody>
      </p:sp>
      <p:sp>
        <p:nvSpPr>
          <p:cNvPr id="35" name="TextBox 34">
            <a:extLst>
              <a:ext uri="{FF2B5EF4-FFF2-40B4-BE49-F238E27FC236}">
                <a16:creationId xmlns:a16="http://schemas.microsoft.com/office/drawing/2014/main" id="{5E94CFBA-5193-9E4E-B513-D176DB4F9C86}"/>
              </a:ext>
            </a:extLst>
          </p:cNvPr>
          <p:cNvSpPr txBox="1"/>
          <p:nvPr/>
        </p:nvSpPr>
        <p:spPr>
          <a:xfrm>
            <a:off x="9750540" y="5486662"/>
            <a:ext cx="2191626" cy="307777"/>
          </a:xfrm>
          <a:prstGeom prst="rect">
            <a:avLst/>
          </a:prstGeom>
          <a:noFill/>
        </p:spPr>
        <p:txBody>
          <a:bodyPr wrap="none" rtlCol="0">
            <a:spAutoFit/>
          </a:bodyPr>
          <a:lstStyle/>
          <a:p>
            <a:pPr algn="ctr"/>
            <a:r>
              <a:rPr lang="en-US" sz="1400" b="1" dirty="0">
                <a:latin typeface="Arial" charset="0"/>
                <a:ea typeface="Arial" charset="0"/>
                <a:cs typeface="Arial" charset="0"/>
              </a:rPr>
              <a:t>Ocean salinity variation</a:t>
            </a:r>
          </a:p>
        </p:txBody>
      </p:sp>
      <p:pic>
        <p:nvPicPr>
          <p:cNvPr id="3" name="Picture 2">
            <a:extLst>
              <a:ext uri="{FF2B5EF4-FFF2-40B4-BE49-F238E27FC236}">
                <a16:creationId xmlns:a16="http://schemas.microsoft.com/office/drawing/2014/main" id="{7310A279-9CBD-5E40-953D-54E758959F2C}"/>
              </a:ext>
            </a:extLst>
          </p:cNvPr>
          <p:cNvPicPr>
            <a:picLocks noChangeAspect="1"/>
          </p:cNvPicPr>
          <p:nvPr/>
        </p:nvPicPr>
        <p:blipFill>
          <a:blip r:embed="rId6"/>
          <a:stretch>
            <a:fillRect/>
          </a:stretch>
        </p:blipFill>
        <p:spPr>
          <a:xfrm>
            <a:off x="9750540" y="3126987"/>
            <a:ext cx="2249475" cy="1738231"/>
          </a:xfrm>
          <a:prstGeom prst="rect">
            <a:avLst/>
          </a:prstGeom>
        </p:spPr>
      </p:pic>
    </p:spTree>
    <p:extLst>
      <p:ext uri="{BB962C8B-B14F-4D97-AF65-F5344CB8AC3E}">
        <p14:creationId xmlns:p14="http://schemas.microsoft.com/office/powerpoint/2010/main" val="1002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8">
            <a:extLst>
              <a:ext uri="{FF2B5EF4-FFF2-40B4-BE49-F238E27FC236}">
                <a16:creationId xmlns:a16="http://schemas.microsoft.com/office/drawing/2014/main" id="{FE54C0C4-917B-A94F-8CF1-D8A57AB0E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34280" b="14945"/>
          <a:stretch/>
        </p:blipFill>
        <p:spPr bwMode="auto">
          <a:xfrm>
            <a:off x="559753" y="3038168"/>
            <a:ext cx="1966810" cy="17092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fishhistopathology.com/home/wp-content/uploads/2019/02/Caligus-FP.png">
            <a:extLst>
              <a:ext uri="{FF2B5EF4-FFF2-40B4-BE49-F238E27FC236}">
                <a16:creationId xmlns:a16="http://schemas.microsoft.com/office/drawing/2014/main" id="{4018858D-E882-6646-9F03-7ED1C4AFD1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41" t="24652" r="6169"/>
          <a:stretch/>
        </p:blipFill>
        <p:spPr bwMode="auto">
          <a:xfrm>
            <a:off x="529260" y="1278855"/>
            <a:ext cx="1788228" cy="1350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0138AD-4CE6-5F44-A43A-2DDEC661A5BA}"/>
              </a:ext>
            </a:extLst>
          </p:cNvPr>
          <p:cNvSpPr txBox="1"/>
          <p:nvPr/>
        </p:nvSpPr>
        <p:spPr>
          <a:xfrm>
            <a:off x="559753" y="4955125"/>
            <a:ext cx="2421290" cy="73866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SA Trigg et al. 2021. Environmental influence on Atlantic salmon epigenome during sea lice infestation. </a:t>
            </a:r>
            <a:r>
              <a:rPr lang="en-US" sz="1050" i="1" dirty="0">
                <a:latin typeface="Arial" panose="020B0604020202020204" pitchFamily="34" charset="0"/>
                <a:cs typeface="Arial" panose="020B0604020202020204" pitchFamily="34" charset="0"/>
              </a:rPr>
              <a:t>In prep</a:t>
            </a:r>
            <a:endParaRPr lang="en-US" sz="1050" dirty="0">
              <a:latin typeface="Arial" panose="020B0604020202020204" pitchFamily="34" charset="0"/>
              <a:cs typeface="Arial" panose="020B0604020202020204" pitchFamily="34" charset="0"/>
            </a:endParaRPr>
          </a:p>
        </p:txBody>
      </p:sp>
      <p:pic>
        <p:nvPicPr>
          <p:cNvPr id="8" name="Picture 7" descr="A close up of a logo&#10;&#10;Description automatically generated">
            <a:extLst>
              <a:ext uri="{FF2B5EF4-FFF2-40B4-BE49-F238E27FC236}">
                <a16:creationId xmlns:a16="http://schemas.microsoft.com/office/drawing/2014/main" id="{9774AA3B-3488-BE43-85BD-2E39865F0949}"/>
              </a:ext>
            </a:extLst>
          </p:cNvPr>
          <p:cNvPicPr>
            <a:picLocks noChangeAspect="1"/>
          </p:cNvPicPr>
          <p:nvPr/>
        </p:nvPicPr>
        <p:blipFill rotWithShape="1">
          <a:blip r:embed="rId4"/>
          <a:srcRect r="15223"/>
          <a:stretch/>
        </p:blipFill>
        <p:spPr>
          <a:xfrm>
            <a:off x="3459970" y="1394894"/>
            <a:ext cx="1889999" cy="2786708"/>
          </a:xfrm>
          <a:prstGeom prst="rect">
            <a:avLst/>
          </a:prstGeom>
        </p:spPr>
      </p:pic>
      <p:pic>
        <p:nvPicPr>
          <p:cNvPr id="9" name="Picture 8">
            <a:extLst>
              <a:ext uri="{FF2B5EF4-FFF2-40B4-BE49-F238E27FC236}">
                <a16:creationId xmlns:a16="http://schemas.microsoft.com/office/drawing/2014/main" id="{807F8C1E-AB97-B34A-8736-54ABC66A1174}"/>
              </a:ext>
            </a:extLst>
          </p:cNvPr>
          <p:cNvPicPr>
            <a:picLocks noChangeAspect="1"/>
          </p:cNvPicPr>
          <p:nvPr/>
        </p:nvPicPr>
        <p:blipFill rotWithShape="1">
          <a:blip r:embed="rId5"/>
          <a:srcRect r="17470"/>
          <a:stretch/>
        </p:blipFill>
        <p:spPr>
          <a:xfrm>
            <a:off x="5383223" y="1377839"/>
            <a:ext cx="1839901" cy="2786708"/>
          </a:xfrm>
          <a:prstGeom prst="rect">
            <a:avLst/>
          </a:prstGeom>
        </p:spPr>
      </p:pic>
      <p:pic>
        <p:nvPicPr>
          <p:cNvPr id="12" name="Picture 11" descr="A close up of a logo&#10;&#10;Description automatically generated">
            <a:extLst>
              <a:ext uri="{FF2B5EF4-FFF2-40B4-BE49-F238E27FC236}">
                <a16:creationId xmlns:a16="http://schemas.microsoft.com/office/drawing/2014/main" id="{8D636BD4-89F9-C441-AAB6-DC06F614136D}"/>
              </a:ext>
            </a:extLst>
          </p:cNvPr>
          <p:cNvPicPr>
            <a:picLocks noChangeAspect="1"/>
          </p:cNvPicPr>
          <p:nvPr/>
        </p:nvPicPr>
        <p:blipFill rotWithShape="1">
          <a:blip r:embed="rId6"/>
          <a:srcRect r="9778"/>
          <a:stretch/>
        </p:blipFill>
        <p:spPr>
          <a:xfrm>
            <a:off x="7256378" y="1377838"/>
            <a:ext cx="2011372" cy="2786709"/>
          </a:xfrm>
          <a:prstGeom prst="rect">
            <a:avLst/>
          </a:prstGeom>
        </p:spPr>
      </p:pic>
      <p:pic>
        <p:nvPicPr>
          <p:cNvPr id="14" name="Picture 13">
            <a:extLst>
              <a:ext uri="{FF2B5EF4-FFF2-40B4-BE49-F238E27FC236}">
                <a16:creationId xmlns:a16="http://schemas.microsoft.com/office/drawing/2014/main" id="{2F6D5D87-9D57-5A49-9453-8095D8ED3891}"/>
              </a:ext>
            </a:extLst>
          </p:cNvPr>
          <p:cNvPicPr>
            <a:picLocks noChangeAspect="1"/>
          </p:cNvPicPr>
          <p:nvPr/>
        </p:nvPicPr>
        <p:blipFill>
          <a:blip r:embed="rId7"/>
          <a:stretch>
            <a:fillRect/>
          </a:stretch>
        </p:blipFill>
        <p:spPr>
          <a:xfrm>
            <a:off x="9402880" y="1278855"/>
            <a:ext cx="2229367" cy="2786708"/>
          </a:xfrm>
          <a:prstGeom prst="rect">
            <a:avLst/>
          </a:prstGeom>
        </p:spPr>
      </p:pic>
      <p:pic>
        <p:nvPicPr>
          <p:cNvPr id="16" name="Picture 15">
            <a:extLst>
              <a:ext uri="{FF2B5EF4-FFF2-40B4-BE49-F238E27FC236}">
                <a16:creationId xmlns:a16="http://schemas.microsoft.com/office/drawing/2014/main" id="{1A25998B-BB43-A948-A981-2C01B8EBCE46}"/>
              </a:ext>
            </a:extLst>
          </p:cNvPr>
          <p:cNvPicPr>
            <a:picLocks noChangeAspect="1"/>
          </p:cNvPicPr>
          <p:nvPr/>
        </p:nvPicPr>
        <p:blipFill>
          <a:blip r:embed="rId8"/>
          <a:stretch>
            <a:fillRect/>
          </a:stretch>
        </p:blipFill>
        <p:spPr>
          <a:xfrm>
            <a:off x="3569519" y="4395019"/>
            <a:ext cx="3986380" cy="2462981"/>
          </a:xfrm>
          <a:prstGeom prst="rect">
            <a:avLst/>
          </a:prstGeom>
        </p:spPr>
      </p:pic>
      <p:sp>
        <p:nvSpPr>
          <p:cNvPr id="10" name="Google Shape;195;g7c429860ab_0_19">
            <a:extLst>
              <a:ext uri="{FF2B5EF4-FFF2-40B4-BE49-F238E27FC236}">
                <a16:creationId xmlns:a16="http://schemas.microsoft.com/office/drawing/2014/main" id="{5378C1C0-FC41-F748-9690-FF6B289CB7C2}"/>
              </a:ext>
            </a:extLst>
          </p:cNvPr>
          <p:cNvSpPr txBox="1">
            <a:spLocks noGrp="1"/>
          </p:cNvSpPr>
          <p:nvPr>
            <p:ph type="title"/>
          </p:nvPr>
        </p:nvSpPr>
        <p:spPr>
          <a:xfrm>
            <a:off x="415650" y="462448"/>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dirty="0">
                <a:latin typeface="Arial" panose="020B0604020202020204" pitchFamily="34" charset="0"/>
                <a:cs typeface="Arial" panose="020B0604020202020204" pitchFamily="34" charset="0"/>
              </a:rPr>
              <a:t>DNA methylation varies with conditions</a:t>
            </a:r>
            <a:endParaRPr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6511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180C-6588-1A49-84CB-102A8F69CFDC}"/>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AA6D75E9-49EB-CC43-B8FC-E124D646D4C1}"/>
              </a:ext>
            </a:extLst>
          </p:cNvPr>
          <p:cNvSpPr>
            <a:spLocks noGrp="1"/>
          </p:cNvSpPr>
          <p:nvPr>
            <p:ph idx="1"/>
          </p:nvPr>
        </p:nvSpPr>
        <p:spPr/>
        <p:txBody>
          <a:bodyPr/>
          <a:lstStyle/>
          <a:p>
            <a:pPr marL="571500" indent="-571500">
              <a:buFont typeface="+mj-lt"/>
              <a:buAutoNum type="romanUcPeriod"/>
            </a:pPr>
            <a:r>
              <a:rPr lang="en-US" sz="2400" dirty="0">
                <a:solidFill>
                  <a:schemeClr val="bg1">
                    <a:lumMod val="65000"/>
                  </a:schemeClr>
                </a:solidFill>
                <a:latin typeface="Arial" panose="020B0604020202020204" pitchFamily="34" charset="0"/>
                <a:cs typeface="Arial" panose="020B0604020202020204" pitchFamily="34" charset="0"/>
              </a:rPr>
              <a:t>Background on environmental change and omics</a:t>
            </a:r>
          </a:p>
          <a:p>
            <a:pPr marL="571500" indent="-571500">
              <a:buFont typeface="+mj-lt"/>
              <a:buAutoNum type="romanUcPeriod"/>
            </a:pPr>
            <a:r>
              <a:rPr lang="en-US" sz="2400" dirty="0">
                <a:solidFill>
                  <a:schemeClr val="bg1">
                    <a:lumMod val="65000"/>
                  </a:schemeClr>
                </a:solidFill>
                <a:latin typeface="Arial" panose="020B0604020202020204" pitchFamily="34" charset="0"/>
                <a:cs typeface="Arial" panose="020B0604020202020204" pitchFamily="34" charset="0"/>
              </a:rPr>
              <a:t>Exposure experiments and omics analyses in different marine animals</a:t>
            </a:r>
          </a:p>
          <a:p>
            <a:pPr marL="571500" indent="-571500">
              <a:buFont typeface="+mj-lt"/>
              <a:buAutoNum type="romanUcPeriod"/>
            </a:pPr>
            <a:r>
              <a:rPr lang="en-US" sz="2400" dirty="0">
                <a:latin typeface="Arial" panose="020B0604020202020204" pitchFamily="34" charset="0"/>
                <a:cs typeface="Arial" panose="020B0604020202020204" pitchFamily="34" charset="0"/>
              </a:rPr>
              <a:t>Summary of the diversity in animal responses</a:t>
            </a:r>
          </a:p>
          <a:p>
            <a:pPr marL="571500" indent="-571500">
              <a:buFont typeface="+mj-lt"/>
              <a:buAutoNum type="romanUcPeriod"/>
            </a:pPr>
            <a:r>
              <a:rPr lang="en-US" sz="2400" dirty="0">
                <a:solidFill>
                  <a:schemeClr val="bg1">
                    <a:lumMod val="65000"/>
                  </a:schemeClr>
                </a:solidFill>
                <a:latin typeface="Arial" panose="020B0604020202020204" pitchFamily="34" charset="0"/>
                <a:cs typeface="Arial" panose="020B0604020202020204" pitchFamily="34" charset="0"/>
              </a:rPr>
              <a:t>Future directions</a:t>
            </a:r>
          </a:p>
          <a:p>
            <a:endParaRPr lang="en-US" dirty="0"/>
          </a:p>
          <a:p>
            <a:endParaRPr lang="en-US" dirty="0"/>
          </a:p>
          <a:p>
            <a:endParaRPr lang="en-US" dirty="0"/>
          </a:p>
        </p:txBody>
      </p:sp>
    </p:spTree>
    <p:extLst>
      <p:ext uri="{BB962C8B-B14F-4D97-AF65-F5344CB8AC3E}">
        <p14:creationId xmlns:p14="http://schemas.microsoft.com/office/powerpoint/2010/main" val="522346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47A9-B384-D641-A49C-64A162860853}"/>
              </a:ext>
            </a:extLst>
          </p:cNvPr>
          <p:cNvSpPr>
            <a:spLocks noGrp="1"/>
          </p:cNvSpPr>
          <p:nvPr>
            <p:ph type="title"/>
          </p:nvPr>
        </p:nvSpPr>
        <p:spPr>
          <a:xfrm>
            <a:off x="122926" y="-315198"/>
            <a:ext cx="11946148" cy="1325563"/>
          </a:xfrm>
        </p:spPr>
        <p:txBody>
          <a:bodyPr>
            <a:normAutofit/>
          </a:bodyPr>
          <a:lstStyle/>
          <a:p>
            <a:r>
              <a:rPr lang="en-US" sz="3600" b="1" dirty="0">
                <a:latin typeface="Arial" panose="020B0604020202020204" pitchFamily="34" charset="0"/>
                <a:cs typeface="Arial" panose="020B0604020202020204" pitchFamily="34" charset="0"/>
              </a:rPr>
              <a:t>Diversity in animal response to environmental change</a:t>
            </a:r>
          </a:p>
        </p:txBody>
      </p:sp>
      <p:graphicFrame>
        <p:nvGraphicFramePr>
          <p:cNvPr id="4" name="Table 3">
            <a:extLst>
              <a:ext uri="{FF2B5EF4-FFF2-40B4-BE49-F238E27FC236}">
                <a16:creationId xmlns:a16="http://schemas.microsoft.com/office/drawing/2014/main" id="{1868523C-6D8E-3440-8573-8C105F6AD61E}"/>
              </a:ext>
            </a:extLst>
          </p:cNvPr>
          <p:cNvGraphicFramePr>
            <a:graphicFrameLocks noGrp="1"/>
          </p:cNvGraphicFramePr>
          <p:nvPr>
            <p:extLst>
              <p:ext uri="{D42A27DB-BD31-4B8C-83A1-F6EECF244321}">
                <p14:modId xmlns:p14="http://schemas.microsoft.com/office/powerpoint/2010/main" val="1842312334"/>
              </p:ext>
            </p:extLst>
          </p:nvPr>
        </p:nvGraphicFramePr>
        <p:xfrm>
          <a:off x="80513" y="727146"/>
          <a:ext cx="12111487" cy="6044554"/>
        </p:xfrm>
        <a:graphic>
          <a:graphicData uri="http://schemas.openxmlformats.org/drawingml/2006/table">
            <a:tbl>
              <a:tblPr firstRow="1" bandRow="1">
                <a:tableStyleId>{5C22544A-7EE6-4342-B048-85BDC9FD1C3A}</a:tableStyleId>
              </a:tblPr>
              <a:tblGrid>
                <a:gridCol w="1234440">
                  <a:extLst>
                    <a:ext uri="{9D8B030D-6E8A-4147-A177-3AD203B41FA5}">
                      <a16:colId xmlns:a16="http://schemas.microsoft.com/office/drawing/2014/main" val="2085084917"/>
                    </a:ext>
                  </a:extLst>
                </a:gridCol>
                <a:gridCol w="1295400">
                  <a:extLst>
                    <a:ext uri="{9D8B030D-6E8A-4147-A177-3AD203B41FA5}">
                      <a16:colId xmlns:a16="http://schemas.microsoft.com/office/drawing/2014/main" val="3319808809"/>
                    </a:ext>
                  </a:extLst>
                </a:gridCol>
                <a:gridCol w="1143000">
                  <a:extLst>
                    <a:ext uri="{9D8B030D-6E8A-4147-A177-3AD203B41FA5}">
                      <a16:colId xmlns:a16="http://schemas.microsoft.com/office/drawing/2014/main" val="680789312"/>
                    </a:ext>
                  </a:extLst>
                </a:gridCol>
                <a:gridCol w="1173480">
                  <a:extLst>
                    <a:ext uri="{9D8B030D-6E8A-4147-A177-3AD203B41FA5}">
                      <a16:colId xmlns:a16="http://schemas.microsoft.com/office/drawing/2014/main" val="3771148431"/>
                    </a:ext>
                  </a:extLst>
                </a:gridCol>
                <a:gridCol w="1634418">
                  <a:extLst>
                    <a:ext uri="{9D8B030D-6E8A-4147-A177-3AD203B41FA5}">
                      <a16:colId xmlns:a16="http://schemas.microsoft.com/office/drawing/2014/main" val="16164728"/>
                    </a:ext>
                  </a:extLst>
                </a:gridCol>
                <a:gridCol w="1759789">
                  <a:extLst>
                    <a:ext uri="{9D8B030D-6E8A-4147-A177-3AD203B41FA5}">
                      <a16:colId xmlns:a16="http://schemas.microsoft.com/office/drawing/2014/main" val="1956738155"/>
                    </a:ext>
                  </a:extLst>
                </a:gridCol>
                <a:gridCol w="3870960">
                  <a:extLst>
                    <a:ext uri="{9D8B030D-6E8A-4147-A177-3AD203B41FA5}">
                      <a16:colId xmlns:a16="http://schemas.microsoft.com/office/drawing/2014/main" val="221258426"/>
                    </a:ext>
                  </a:extLst>
                </a:gridCol>
              </a:tblGrid>
              <a:tr h="568287">
                <a:tc>
                  <a:txBody>
                    <a:bodyPr/>
                    <a:lstStyle/>
                    <a:p>
                      <a:pPr algn="ctr"/>
                      <a:r>
                        <a:rPr lang="en-US" sz="1600" dirty="0">
                          <a:solidFill>
                            <a:schemeClr val="tx1"/>
                          </a:solidFill>
                        </a:rPr>
                        <a:t>Animal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solidFill>
                            <a:schemeClr val="tx1"/>
                          </a:solidFill>
                        </a:rPr>
                        <a:t>Condition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solidFill>
                            <a:schemeClr val="tx1"/>
                          </a:solidFill>
                        </a:rPr>
                        <a:t>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solidFill>
                            <a:schemeClr val="tx1"/>
                          </a:solidFill>
                        </a:rPr>
                        <a:t>Life 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solidFill>
                            <a:schemeClr val="tx1"/>
                          </a:solidFill>
                        </a:rPr>
                        <a:t>Performance</a:t>
                      </a:r>
                    </a:p>
                    <a:p>
                      <a:pPr algn="ctr"/>
                      <a:r>
                        <a:rPr lang="en-US" sz="1600" dirty="0">
                          <a:solidFill>
                            <a:schemeClr val="tx1"/>
                          </a:solidFill>
                        </a:rPr>
                        <a:t>phenotype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solidFill>
                            <a:schemeClr val="tx1"/>
                          </a:solidFill>
                        </a:rPr>
                        <a:t>Omics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solidFill>
                            <a:schemeClr val="tx1"/>
                          </a:solidFill>
                        </a:rPr>
                        <a:t>Molecular phenotype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7729547"/>
                  </a:ext>
                </a:extLst>
              </a:tr>
              <a:tr h="397801">
                <a:tc>
                  <a:txBody>
                    <a:bodyPr/>
                    <a:lstStyle/>
                    <a:p>
                      <a:r>
                        <a:rPr lang="en-US" sz="1400" dirty="0"/>
                        <a:t>Dungeness crab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Low pH x Low O2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31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larvae -&gt; juvenile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survival difference</a:t>
                      </a:r>
                    </a:p>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metabolomics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400" dirty="0"/>
                        <a:t>pH increases energy generation pathways</a:t>
                      </a:r>
                    </a:p>
                    <a:p>
                      <a:pPr marL="285750" indent="-285750">
                        <a:buFont typeface="Arial" panose="020B0604020202020204" pitchFamily="34" charset="0"/>
                        <a:buChar char="•"/>
                      </a:pPr>
                      <a:r>
                        <a:rPr lang="en-US" sz="1400" dirty="0"/>
                        <a:t>Low O2 increases energy conservation pathways</a:t>
                      </a:r>
                    </a:p>
                    <a:p>
                      <a:pPr marL="285750" indent="-285750">
                        <a:buFont typeface="Arial" panose="020B0604020202020204" pitchFamily="34" charset="0"/>
                        <a:buChar char="•"/>
                      </a:pPr>
                      <a:r>
                        <a:rPr lang="en-US" sz="1400" dirty="0"/>
                        <a:t>Low O2 response is dominant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0705116"/>
                  </a:ext>
                </a:extLst>
              </a:tr>
              <a:tr h="174233">
                <a:tc>
                  <a:txBody>
                    <a:bodyPr/>
                    <a:lstStyle/>
                    <a:p>
                      <a:r>
                        <a:rPr lang="en-US" sz="1400" dirty="0"/>
                        <a:t>Pteropods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Low pH x Low O2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7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survival difference</a:t>
                      </a:r>
                    </a:p>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metabolomics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400" dirty="0"/>
                        <a:t>Low O2 increases phosphatidylcholine metabolism</a:t>
                      </a:r>
                    </a:p>
                    <a:p>
                      <a:pPr marL="285750" indent="-285750">
                        <a:buFont typeface="Arial" panose="020B0604020202020204" pitchFamily="34" charset="0"/>
                        <a:buChar char="•"/>
                      </a:pPr>
                      <a:r>
                        <a:rPr lang="en-US" sz="1400" dirty="0"/>
                        <a:t>Low pH increases large sugar acids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226721"/>
                  </a:ext>
                </a:extLst>
              </a:tr>
              <a:tr h="759844">
                <a:tc>
                  <a:txBody>
                    <a:bodyPr/>
                    <a:lstStyle/>
                    <a:p>
                      <a:r>
                        <a:rPr lang="en-US" sz="1400" dirty="0"/>
                        <a:t>Pacific oyster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Warming (23C vs 29C)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13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larvae -&gt; juvenile</a:t>
                      </a:r>
                    </a:p>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survival difference</a:t>
                      </a:r>
                    </a:p>
                    <a:p>
                      <a:pPr marL="285750" indent="-285750">
                        <a:buFont typeface="Arial" panose="020B0604020202020204" pitchFamily="34" charset="0"/>
                        <a:buChar char="•"/>
                      </a:pPr>
                      <a:r>
                        <a:rPr lang="en-US" sz="1400" dirty="0"/>
                        <a:t>Larger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proteomics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400" dirty="0"/>
                        <a:t>Increased growth pathways</a:t>
                      </a:r>
                    </a:p>
                    <a:p>
                      <a:pPr marL="285750" indent="-285750">
                        <a:buFont typeface="Arial" panose="020B0604020202020204" pitchFamily="34" charset="0"/>
                        <a:buChar char="•"/>
                      </a:pPr>
                      <a:r>
                        <a:rPr lang="en-US" sz="1400" dirty="0"/>
                        <a:t>Decreased immune response pathways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6138473"/>
                  </a:ext>
                </a:extLst>
              </a:tr>
              <a:tr h="1302469">
                <a:tc>
                  <a:txBody>
                    <a:bodyPr/>
                    <a:lstStyle/>
                    <a:p>
                      <a:r>
                        <a:rPr lang="en-US" sz="1400" dirty="0"/>
                        <a:t>Pacific geoduck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Low pH reciprocal exposure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20 days then 10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juvenile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survival difference</a:t>
                      </a:r>
                    </a:p>
                    <a:p>
                      <a:pPr marL="285750" indent="-285750">
                        <a:buFont typeface="Arial" panose="020B0604020202020204" pitchFamily="34" charset="0"/>
                        <a:buChar char="•"/>
                      </a:pPr>
                      <a:r>
                        <a:rPr lang="en-US" sz="1400" dirty="0"/>
                        <a:t>Larger size and resilience to growth delay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DNA methylation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err="1"/>
                        <a:t>Wnt</a:t>
                      </a:r>
                      <a:r>
                        <a:rPr lang="en-US" sz="1400" dirty="0"/>
                        <a:t> signaling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8030702"/>
                  </a:ext>
                </a:extLst>
              </a:tr>
              <a:tr h="950344">
                <a:tc>
                  <a:txBody>
                    <a:bodyPr/>
                    <a:lstStyle/>
                    <a:p>
                      <a:r>
                        <a:rPr lang="en-US" sz="1400" i="1" dirty="0" err="1"/>
                        <a:t>Montipora</a:t>
                      </a:r>
                      <a:r>
                        <a:rPr lang="en-US" sz="1400" i="1" dirty="0"/>
                        <a:t> </a:t>
                      </a:r>
                      <a:r>
                        <a:rPr lang="en-US" sz="1400" i="1" dirty="0" err="1"/>
                        <a:t>capitata</a:t>
                      </a:r>
                      <a:r>
                        <a:rPr lang="en-US" sz="1400" i="1" dirty="0"/>
                        <a:t> </a:t>
                      </a:r>
                      <a:r>
                        <a:rPr lang="en-US" sz="1400" dirty="0"/>
                        <a:t>vs. </a:t>
                      </a:r>
                      <a:r>
                        <a:rPr lang="en-US" sz="1400" i="1" dirty="0" err="1"/>
                        <a:t>Pocillopora</a:t>
                      </a:r>
                      <a:r>
                        <a:rPr lang="en-US" sz="1400" i="1" dirty="0"/>
                        <a:t> </a:t>
                      </a:r>
                      <a:r>
                        <a:rPr lang="en-US" sz="1400" i="1" dirty="0" err="1"/>
                        <a:t>acuta</a:t>
                      </a:r>
                      <a:endParaRPr lang="en-US"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Ambient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mature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400" dirty="0"/>
                        <a:t>Environmental change resilience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DNA methylation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Dense gene body methylation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2808930"/>
                  </a:ext>
                </a:extLst>
              </a:tr>
              <a:tr h="776377">
                <a:tc>
                  <a:txBody>
                    <a:bodyPr/>
                    <a:lstStyle/>
                    <a:p>
                      <a:r>
                        <a:rPr lang="en-US" sz="1400" dirty="0"/>
                        <a:t>Atlantic salmon + sea lice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Warming and reduced salinity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30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juvenile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400" dirty="0"/>
                        <a:t>No survival difference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DNA methylation and transcriptomics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400" dirty="0"/>
                        <a:t>Putative promoter methylation is enriched</a:t>
                      </a:r>
                    </a:p>
                    <a:p>
                      <a:pPr marL="285750" indent="-285750">
                        <a:buFont typeface="Arial" panose="020B0604020202020204" pitchFamily="34" charset="0"/>
                        <a:buChar char="•"/>
                      </a:pPr>
                      <a:r>
                        <a:rPr lang="en-US" sz="1400" dirty="0"/>
                        <a:t>Reduced salinity increases methylation</a:t>
                      </a:r>
                    </a:p>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959040"/>
                  </a:ext>
                </a:extLst>
              </a:tr>
            </a:tbl>
          </a:graphicData>
        </a:graphic>
      </p:graphicFrame>
    </p:spTree>
    <p:extLst>
      <p:ext uri="{BB962C8B-B14F-4D97-AF65-F5344CB8AC3E}">
        <p14:creationId xmlns:p14="http://schemas.microsoft.com/office/powerpoint/2010/main" val="367377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180C-6588-1A49-84CB-102A8F69CFDC}"/>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AA6D75E9-49EB-CC43-B8FC-E124D646D4C1}"/>
              </a:ext>
            </a:extLst>
          </p:cNvPr>
          <p:cNvSpPr>
            <a:spLocks noGrp="1"/>
          </p:cNvSpPr>
          <p:nvPr>
            <p:ph idx="1"/>
          </p:nvPr>
        </p:nvSpPr>
        <p:spPr/>
        <p:txBody>
          <a:bodyPr/>
          <a:lstStyle/>
          <a:p>
            <a:pPr marL="571500" indent="-571500">
              <a:buFont typeface="+mj-lt"/>
              <a:buAutoNum type="romanUcPeriod"/>
            </a:pPr>
            <a:r>
              <a:rPr lang="en-US" sz="2400" dirty="0">
                <a:solidFill>
                  <a:schemeClr val="bg1">
                    <a:lumMod val="65000"/>
                  </a:schemeClr>
                </a:solidFill>
                <a:latin typeface="Arial" panose="020B0604020202020204" pitchFamily="34" charset="0"/>
                <a:cs typeface="Arial" panose="020B0604020202020204" pitchFamily="34" charset="0"/>
              </a:rPr>
              <a:t>Background on environmental change and omics</a:t>
            </a:r>
          </a:p>
          <a:p>
            <a:pPr marL="571500" indent="-571500">
              <a:buFont typeface="+mj-lt"/>
              <a:buAutoNum type="romanUcPeriod"/>
            </a:pPr>
            <a:r>
              <a:rPr lang="en-US" sz="2400" dirty="0">
                <a:solidFill>
                  <a:schemeClr val="bg1">
                    <a:lumMod val="65000"/>
                  </a:schemeClr>
                </a:solidFill>
                <a:latin typeface="Arial" panose="020B0604020202020204" pitchFamily="34" charset="0"/>
                <a:cs typeface="Arial" panose="020B0604020202020204" pitchFamily="34" charset="0"/>
              </a:rPr>
              <a:t>Exposure experiments and omics analyses in different marine animals</a:t>
            </a:r>
          </a:p>
          <a:p>
            <a:pPr marL="571500" indent="-571500">
              <a:buFont typeface="+mj-lt"/>
              <a:buAutoNum type="romanUcPeriod"/>
            </a:pPr>
            <a:r>
              <a:rPr lang="en-US" sz="2400" dirty="0">
                <a:solidFill>
                  <a:schemeClr val="bg1">
                    <a:lumMod val="65000"/>
                  </a:schemeClr>
                </a:solidFill>
                <a:latin typeface="Arial" panose="020B0604020202020204" pitchFamily="34" charset="0"/>
                <a:cs typeface="Arial" panose="020B0604020202020204" pitchFamily="34" charset="0"/>
              </a:rPr>
              <a:t>Summary of the diversity in animal responses</a:t>
            </a:r>
          </a:p>
          <a:p>
            <a:pPr marL="571500" indent="-571500">
              <a:buFont typeface="+mj-lt"/>
              <a:buAutoNum type="romanUcPeriod"/>
            </a:pPr>
            <a:r>
              <a:rPr lang="en-US" sz="2400" dirty="0">
                <a:latin typeface="Arial" panose="020B0604020202020204" pitchFamily="34" charset="0"/>
                <a:cs typeface="Arial" panose="020B0604020202020204" pitchFamily="34" charset="0"/>
              </a:rPr>
              <a:t>Future directions</a:t>
            </a:r>
          </a:p>
          <a:p>
            <a:endParaRPr lang="en-US" dirty="0"/>
          </a:p>
          <a:p>
            <a:endParaRPr lang="en-US" dirty="0"/>
          </a:p>
          <a:p>
            <a:endParaRPr lang="en-US" dirty="0"/>
          </a:p>
        </p:txBody>
      </p:sp>
    </p:spTree>
    <p:extLst>
      <p:ext uri="{BB962C8B-B14F-4D97-AF65-F5344CB8AC3E}">
        <p14:creationId xmlns:p14="http://schemas.microsoft.com/office/powerpoint/2010/main" val="1911921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638245E9-8B8A-CF43-B624-1FFAE890C1FC}"/>
              </a:ext>
            </a:extLst>
          </p:cNvPr>
          <p:cNvPicPr>
            <a:picLocks noChangeAspect="1"/>
          </p:cNvPicPr>
          <p:nvPr/>
        </p:nvPicPr>
        <p:blipFill>
          <a:blip r:embed="rId3"/>
          <a:stretch>
            <a:fillRect/>
          </a:stretch>
        </p:blipFill>
        <p:spPr>
          <a:xfrm>
            <a:off x="78979" y="1193008"/>
            <a:ext cx="12034041" cy="3034114"/>
          </a:xfrm>
          <a:prstGeom prst="rect">
            <a:avLst/>
          </a:prstGeom>
        </p:spPr>
      </p:pic>
      <p:sp>
        <p:nvSpPr>
          <p:cNvPr id="8" name="Title 1">
            <a:extLst>
              <a:ext uri="{FF2B5EF4-FFF2-40B4-BE49-F238E27FC236}">
                <a16:creationId xmlns:a16="http://schemas.microsoft.com/office/drawing/2014/main" id="{B56A44E3-4438-FD43-BC65-D7712BFF57BE}"/>
              </a:ext>
            </a:extLst>
          </p:cNvPr>
          <p:cNvSpPr txBox="1">
            <a:spLocks/>
          </p:cNvSpPr>
          <p:nvPr/>
        </p:nvSpPr>
        <p:spPr>
          <a:xfrm>
            <a:off x="-120832" y="18255"/>
            <a:ext cx="124336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tabLst>
                <a:tab pos="625475" algn="l"/>
              </a:tabLst>
            </a:pPr>
            <a:r>
              <a:rPr lang="en-US" sz="3600" dirty="0">
                <a:latin typeface="Arial" panose="020B0604020202020204" pitchFamily="34" charset="0"/>
                <a:cs typeface="Arial" panose="020B0604020202020204" pitchFamily="34" charset="0"/>
              </a:rPr>
              <a:t>Leveraging genomics datasets to predict animal response</a:t>
            </a:r>
          </a:p>
        </p:txBody>
      </p:sp>
      <p:sp>
        <p:nvSpPr>
          <p:cNvPr id="9" name="Content Placeholder 2">
            <a:extLst>
              <a:ext uri="{FF2B5EF4-FFF2-40B4-BE49-F238E27FC236}">
                <a16:creationId xmlns:a16="http://schemas.microsoft.com/office/drawing/2014/main" id="{86515F26-DF3A-0047-9AB1-4554C2CC4193}"/>
              </a:ext>
            </a:extLst>
          </p:cNvPr>
          <p:cNvSpPr txBox="1">
            <a:spLocks/>
          </p:cNvSpPr>
          <p:nvPr/>
        </p:nvSpPr>
        <p:spPr>
          <a:xfrm>
            <a:off x="178563" y="4321651"/>
            <a:ext cx="119344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000" dirty="0">
                <a:latin typeface="Arial" panose="020B0604020202020204" pitchFamily="34" charset="0"/>
                <a:cs typeface="Arial" panose="020B0604020202020204" pitchFamily="34" charset="0"/>
              </a:rPr>
              <a:t>Growing genomics resources and tools in marine species</a:t>
            </a:r>
          </a:p>
          <a:p>
            <a:pPr lvl="1">
              <a:spcAft>
                <a:spcPts val="1200"/>
              </a:spcAft>
            </a:pPr>
            <a:r>
              <a:rPr lang="en-US" sz="1800" dirty="0">
                <a:latin typeface="Arial" panose="020B0604020202020204" pitchFamily="34" charset="0"/>
                <a:cs typeface="Arial" panose="020B0604020202020204" pitchFamily="34" charset="0"/>
              </a:rPr>
              <a:t>Many species, many phenotypes, lots of omics data</a:t>
            </a:r>
            <a:endParaRPr lang="en-US" sz="2000" dirty="0">
              <a:latin typeface="Arial" panose="020B0604020202020204" pitchFamily="34" charset="0"/>
              <a:cs typeface="Arial" panose="020B0604020202020204" pitchFamily="34" charset="0"/>
            </a:endParaRPr>
          </a:p>
          <a:p>
            <a:pPr>
              <a:spcAft>
                <a:spcPts val="1200"/>
              </a:spcAft>
            </a:pPr>
            <a:r>
              <a:rPr lang="en-US" sz="2000" dirty="0">
                <a:latin typeface="Arial" panose="020B0604020202020204" pitchFamily="34" charset="0"/>
                <a:cs typeface="Arial" panose="020B0604020202020204" pitchFamily="34" charset="0"/>
              </a:rPr>
              <a:t>Biomarker discovery for biomonitoring (e.g. early detection of disease or pollution) and predicting species response to environmental change (e.g. migration patterns)</a:t>
            </a:r>
            <a:endParaRPr lang="en-US" sz="2400" dirty="0">
              <a:latin typeface="Arial" panose="020B0604020202020204" pitchFamily="34" charset="0"/>
              <a:cs typeface="Arial" panose="020B0604020202020204" pitchFamily="34" charset="0"/>
            </a:endParaRPr>
          </a:p>
          <a:p>
            <a:pPr>
              <a:spcAft>
                <a:spcPts val="1200"/>
              </a:spcAft>
            </a:pPr>
            <a:r>
              <a:rPr lang="en-US" sz="2000" dirty="0">
                <a:latin typeface="Arial" panose="020B0604020202020204" pitchFamily="34" charset="0"/>
                <a:cs typeface="Arial" panose="020B0604020202020204" pitchFamily="34" charset="0"/>
              </a:rPr>
              <a:t>Comparative species genomics analysis to identify markers associated with environmental variation and performance phenotypes</a:t>
            </a:r>
          </a:p>
          <a:p>
            <a:pPr marL="0" indent="0">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2642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DF823A-1606-1747-B989-3F8A2F2451BB}"/>
              </a:ext>
            </a:extLst>
          </p:cNvPr>
          <p:cNvPicPr>
            <a:picLocks noChangeAspect="1"/>
          </p:cNvPicPr>
          <p:nvPr/>
        </p:nvPicPr>
        <p:blipFill rotWithShape="1">
          <a:blip r:embed="rId3"/>
          <a:srcRect l="3993" r="38294" b="64417"/>
          <a:stretch/>
        </p:blipFill>
        <p:spPr>
          <a:xfrm>
            <a:off x="404734" y="850278"/>
            <a:ext cx="3799773" cy="2972214"/>
          </a:xfrm>
          <a:prstGeom prst="rect">
            <a:avLst/>
          </a:prstGeom>
        </p:spPr>
      </p:pic>
      <p:sp>
        <p:nvSpPr>
          <p:cNvPr id="6" name="TextBox 5">
            <a:extLst>
              <a:ext uri="{FF2B5EF4-FFF2-40B4-BE49-F238E27FC236}">
                <a16:creationId xmlns:a16="http://schemas.microsoft.com/office/drawing/2014/main" id="{2DD23795-9B6F-3C4D-A269-5D6ADC06E8A2}"/>
              </a:ext>
            </a:extLst>
          </p:cNvPr>
          <p:cNvSpPr txBox="1"/>
          <p:nvPr/>
        </p:nvSpPr>
        <p:spPr>
          <a:xfrm>
            <a:off x="52252" y="115905"/>
            <a:ext cx="11838497"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Stratifying data to predict how animals will fare in the future</a:t>
            </a:r>
          </a:p>
        </p:txBody>
      </p:sp>
      <p:pic>
        <p:nvPicPr>
          <p:cNvPr id="4" name="Picture 3">
            <a:extLst>
              <a:ext uri="{FF2B5EF4-FFF2-40B4-BE49-F238E27FC236}">
                <a16:creationId xmlns:a16="http://schemas.microsoft.com/office/drawing/2014/main" id="{B0D30442-6033-D94F-945E-48E7BD28C9A1}"/>
              </a:ext>
            </a:extLst>
          </p:cNvPr>
          <p:cNvPicPr>
            <a:picLocks noChangeAspect="1"/>
          </p:cNvPicPr>
          <p:nvPr/>
        </p:nvPicPr>
        <p:blipFill rotWithShape="1">
          <a:blip r:embed="rId3"/>
          <a:srcRect l="6475" t="36361" r="1543" b="30977"/>
          <a:stretch/>
        </p:blipFill>
        <p:spPr>
          <a:xfrm>
            <a:off x="209862" y="3822492"/>
            <a:ext cx="6056027" cy="2728210"/>
          </a:xfrm>
          <a:prstGeom prst="rect">
            <a:avLst/>
          </a:prstGeom>
        </p:spPr>
      </p:pic>
      <p:sp>
        <p:nvSpPr>
          <p:cNvPr id="2" name="TextBox 1">
            <a:extLst>
              <a:ext uri="{FF2B5EF4-FFF2-40B4-BE49-F238E27FC236}">
                <a16:creationId xmlns:a16="http://schemas.microsoft.com/office/drawing/2014/main" id="{9C3080C1-0C39-044D-AADC-02B8278A6DAB}"/>
              </a:ext>
            </a:extLst>
          </p:cNvPr>
          <p:cNvSpPr txBox="1"/>
          <p:nvPr/>
        </p:nvSpPr>
        <p:spPr>
          <a:xfrm>
            <a:off x="7106086" y="3822492"/>
            <a:ext cx="4110805" cy="646331"/>
          </a:xfrm>
          <a:prstGeom prst="rect">
            <a:avLst/>
          </a:prstGeom>
          <a:noFill/>
        </p:spPr>
        <p:txBody>
          <a:bodyPr wrap="none" rtlCol="0">
            <a:spAutoFit/>
          </a:bodyPr>
          <a:lstStyle/>
          <a:p>
            <a:pPr marL="285750" indent="-285750">
              <a:buFontTx/>
              <a:buChar char="-"/>
            </a:pPr>
            <a:r>
              <a:rPr lang="en-US" dirty="0"/>
              <a:t>detect early signs of poor performance</a:t>
            </a:r>
          </a:p>
          <a:p>
            <a:pPr marL="742950" lvl="1" indent="-285750">
              <a:buFontTx/>
              <a:buChar char="-"/>
            </a:pPr>
            <a:r>
              <a:rPr lang="en-US" dirty="0"/>
              <a:t>Energy efficient vs. not</a:t>
            </a:r>
          </a:p>
        </p:txBody>
      </p:sp>
      <p:pic>
        <p:nvPicPr>
          <p:cNvPr id="7" name="Picture 6">
            <a:extLst>
              <a:ext uri="{FF2B5EF4-FFF2-40B4-BE49-F238E27FC236}">
                <a16:creationId xmlns:a16="http://schemas.microsoft.com/office/drawing/2014/main" id="{C9A81057-8E3A-E548-B76B-25B0C45D626A}"/>
              </a:ext>
            </a:extLst>
          </p:cNvPr>
          <p:cNvPicPr>
            <a:picLocks noChangeAspect="1"/>
          </p:cNvPicPr>
          <p:nvPr/>
        </p:nvPicPr>
        <p:blipFill rotWithShape="1">
          <a:blip r:embed="rId3"/>
          <a:srcRect l="3612" t="78689" r="8427" b="2154"/>
          <a:stretch/>
        </p:blipFill>
        <p:spPr>
          <a:xfrm>
            <a:off x="6265889" y="2064840"/>
            <a:ext cx="5791200" cy="1600200"/>
          </a:xfrm>
          <a:prstGeom prst="rect">
            <a:avLst/>
          </a:prstGeom>
        </p:spPr>
      </p:pic>
      <p:sp>
        <p:nvSpPr>
          <p:cNvPr id="3" name="TextBox 2">
            <a:extLst>
              <a:ext uri="{FF2B5EF4-FFF2-40B4-BE49-F238E27FC236}">
                <a16:creationId xmlns:a16="http://schemas.microsoft.com/office/drawing/2014/main" id="{A75A6CD9-E6BB-514F-9365-1F7A79EFE5ED}"/>
              </a:ext>
            </a:extLst>
          </p:cNvPr>
          <p:cNvSpPr txBox="1"/>
          <p:nvPr/>
        </p:nvSpPr>
        <p:spPr>
          <a:xfrm>
            <a:off x="8208989" y="1754597"/>
            <a:ext cx="1678345" cy="307777"/>
          </a:xfrm>
          <a:prstGeom prst="rect">
            <a:avLst/>
          </a:prstGeom>
          <a:noFill/>
        </p:spPr>
        <p:txBody>
          <a:bodyPr wrap="none" rtlCol="0">
            <a:spAutoFit/>
          </a:bodyPr>
          <a:lstStyle/>
          <a:p>
            <a:r>
              <a:rPr lang="en-US" sz="1400" b="1" dirty="0"/>
              <a:t>Biomarker database</a:t>
            </a:r>
          </a:p>
        </p:txBody>
      </p:sp>
      <p:sp>
        <p:nvSpPr>
          <p:cNvPr id="8" name="TextBox 7">
            <a:extLst>
              <a:ext uri="{FF2B5EF4-FFF2-40B4-BE49-F238E27FC236}">
                <a16:creationId xmlns:a16="http://schemas.microsoft.com/office/drawing/2014/main" id="{7E3BDA07-E6D9-1743-9580-777175726527}"/>
              </a:ext>
            </a:extLst>
          </p:cNvPr>
          <p:cNvSpPr txBox="1"/>
          <p:nvPr/>
        </p:nvSpPr>
        <p:spPr>
          <a:xfrm>
            <a:off x="8437589" y="1302016"/>
            <a:ext cx="1140120" cy="369332"/>
          </a:xfrm>
          <a:prstGeom prst="rect">
            <a:avLst/>
          </a:prstGeom>
          <a:noFill/>
        </p:spPr>
        <p:txBody>
          <a:bodyPr wrap="none" rtlCol="0">
            <a:spAutoFit/>
          </a:bodyPr>
          <a:lstStyle/>
          <a:p>
            <a:r>
              <a:rPr lang="en-US" dirty="0"/>
              <a:t>Outcomes</a:t>
            </a:r>
          </a:p>
        </p:txBody>
      </p:sp>
    </p:spTree>
    <p:extLst>
      <p:ext uri="{BB962C8B-B14F-4D97-AF65-F5344CB8AC3E}">
        <p14:creationId xmlns:p14="http://schemas.microsoft.com/office/powerpoint/2010/main" val="125377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961D-CF96-4045-A81F-A641F1904A1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Marine omics for future biomonitoring </a:t>
            </a:r>
          </a:p>
        </p:txBody>
      </p:sp>
      <p:sp>
        <p:nvSpPr>
          <p:cNvPr id="3" name="Content Placeholder 2">
            <a:extLst>
              <a:ext uri="{FF2B5EF4-FFF2-40B4-BE49-F238E27FC236}">
                <a16:creationId xmlns:a16="http://schemas.microsoft.com/office/drawing/2014/main" id="{243A7121-828A-3E40-8865-B65DE7796513}"/>
              </a:ext>
            </a:extLst>
          </p:cNvPr>
          <p:cNvSpPr>
            <a:spLocks noGrp="1"/>
          </p:cNvSpPr>
          <p:nvPr>
            <p:ph idx="1"/>
          </p:nvPr>
        </p:nvSpPr>
        <p:spPr>
          <a:xfrm>
            <a:off x="6264166" y="2305283"/>
            <a:ext cx="5360706" cy="4552717"/>
          </a:xfrm>
        </p:spPr>
        <p:txBody>
          <a:bodyPr>
            <a:normAutofit lnSpcReduction="10000"/>
          </a:bodyPr>
          <a:lstStyle/>
          <a:p>
            <a:pPr marL="514350" indent="-514350">
              <a:buFont typeface="+mj-lt"/>
              <a:buAutoNum type="arabicPeriod"/>
            </a:pPr>
            <a:r>
              <a:rPr lang="en-US" sz="2000" dirty="0"/>
              <a:t>Many factors to consider</a:t>
            </a:r>
          </a:p>
          <a:p>
            <a:pPr lvl="1"/>
            <a:r>
              <a:rPr lang="en-US" sz="1600" dirty="0"/>
              <a:t>Species</a:t>
            </a:r>
          </a:p>
          <a:p>
            <a:pPr lvl="1"/>
            <a:r>
              <a:rPr lang="en-US" sz="1600" dirty="0"/>
              <a:t>Life stage</a:t>
            </a:r>
          </a:p>
          <a:p>
            <a:pPr lvl="1"/>
            <a:r>
              <a:rPr lang="en-US" sz="1600" dirty="0"/>
              <a:t>Environmental parameters</a:t>
            </a:r>
          </a:p>
          <a:p>
            <a:pPr lvl="1"/>
            <a:r>
              <a:rPr lang="en-US" sz="1600" dirty="0"/>
              <a:t>Experiment duration</a:t>
            </a:r>
          </a:p>
          <a:p>
            <a:pPr lvl="1"/>
            <a:r>
              <a:rPr lang="en-US" sz="1600" dirty="0"/>
              <a:t>Performance phenotype</a:t>
            </a:r>
          </a:p>
          <a:p>
            <a:pPr lvl="1"/>
            <a:r>
              <a:rPr lang="en-US" sz="1600" dirty="0"/>
              <a:t>Sequencing technology variation</a:t>
            </a:r>
          </a:p>
          <a:p>
            <a:pPr lvl="2"/>
            <a:r>
              <a:rPr lang="en-US" sz="1400" dirty="0"/>
              <a:t>Potentially could be normalized with commonly measured molecules</a:t>
            </a:r>
          </a:p>
          <a:p>
            <a:pPr lvl="1"/>
            <a:r>
              <a:rPr lang="en-US" sz="1600" dirty="0"/>
              <a:t>Data quality</a:t>
            </a:r>
          </a:p>
          <a:p>
            <a:pPr lvl="2"/>
            <a:r>
              <a:rPr lang="en-US" sz="1400" dirty="0"/>
              <a:t>Thresholds could be set based on internal standards</a:t>
            </a:r>
          </a:p>
          <a:p>
            <a:pPr marL="514350" indent="-514350">
              <a:buFont typeface="+mj-lt"/>
              <a:buAutoNum type="arabicPeriod"/>
            </a:pPr>
            <a:r>
              <a:rPr lang="en-US" sz="2000" dirty="0"/>
              <a:t>Data storage/management and computing power needs</a:t>
            </a:r>
          </a:p>
          <a:p>
            <a:pPr lvl="1"/>
            <a:r>
              <a:rPr lang="en-US" sz="1600" dirty="0"/>
              <a:t>Storage is becoming cheaper</a:t>
            </a:r>
          </a:p>
          <a:p>
            <a:pPr marL="514350" indent="-514350">
              <a:buFont typeface="+mj-lt"/>
              <a:buAutoNum type="arabicPeriod"/>
            </a:pPr>
            <a:r>
              <a:rPr lang="en-US" sz="2000" dirty="0"/>
              <a:t>Integration across different fields/disciplines</a:t>
            </a:r>
          </a:p>
          <a:p>
            <a:pPr lvl="1"/>
            <a:r>
              <a:rPr lang="en-US" sz="1600" dirty="0"/>
              <a:t>Ripe for collaborations!</a:t>
            </a:r>
          </a:p>
        </p:txBody>
      </p:sp>
      <p:sp>
        <p:nvSpPr>
          <p:cNvPr id="4" name="Content Placeholder 2">
            <a:extLst>
              <a:ext uri="{FF2B5EF4-FFF2-40B4-BE49-F238E27FC236}">
                <a16:creationId xmlns:a16="http://schemas.microsoft.com/office/drawing/2014/main" id="{78F27A5D-21B2-B74B-B257-C2D91DF921DD}"/>
              </a:ext>
            </a:extLst>
          </p:cNvPr>
          <p:cNvSpPr txBox="1">
            <a:spLocks/>
          </p:cNvSpPr>
          <p:nvPr/>
        </p:nvSpPr>
        <p:spPr>
          <a:xfrm>
            <a:off x="567128" y="2710580"/>
            <a:ext cx="5089634" cy="3376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Quicker, cheaper, more efficient data collection</a:t>
            </a:r>
          </a:p>
          <a:p>
            <a:pPr marL="457200" indent="-457200">
              <a:buFont typeface="+mj-lt"/>
              <a:buAutoNum type="arabicPeriod"/>
            </a:pPr>
            <a:r>
              <a:rPr lang="en-US" sz="2000" dirty="0"/>
              <a:t>A lot more data than traditional methods</a:t>
            </a:r>
          </a:p>
          <a:p>
            <a:pPr marL="457200" indent="-457200">
              <a:buFont typeface="+mj-lt"/>
              <a:buAutoNum type="arabicPeriod"/>
            </a:pPr>
            <a:r>
              <a:rPr lang="en-US" sz="2000" dirty="0"/>
              <a:t>High resolution answers to research questions</a:t>
            </a:r>
          </a:p>
          <a:p>
            <a:pPr marL="457200" indent="-457200">
              <a:buFont typeface="+mj-lt"/>
              <a:buAutoNum type="arabicPeriod"/>
            </a:pPr>
            <a:r>
              <a:rPr lang="en-US" sz="2000" dirty="0"/>
              <a:t>May lead to more sensitive and accurate biomonitoring</a:t>
            </a:r>
          </a:p>
          <a:p>
            <a:endParaRPr lang="en-US" dirty="0"/>
          </a:p>
        </p:txBody>
      </p:sp>
      <p:sp>
        <p:nvSpPr>
          <p:cNvPr id="5" name="TextBox 4">
            <a:extLst>
              <a:ext uri="{FF2B5EF4-FFF2-40B4-BE49-F238E27FC236}">
                <a16:creationId xmlns:a16="http://schemas.microsoft.com/office/drawing/2014/main" id="{1D84BBAF-101F-A64E-BF45-07CE20D6226E}"/>
              </a:ext>
            </a:extLst>
          </p:cNvPr>
          <p:cNvSpPr txBox="1"/>
          <p:nvPr/>
        </p:nvSpPr>
        <p:spPr>
          <a:xfrm>
            <a:off x="7540052" y="1690688"/>
            <a:ext cx="1418337" cy="369332"/>
          </a:xfrm>
          <a:prstGeom prst="rect">
            <a:avLst/>
          </a:prstGeom>
          <a:noFill/>
        </p:spPr>
        <p:txBody>
          <a:bodyPr wrap="none" rtlCol="0">
            <a:spAutoFit/>
          </a:bodyPr>
          <a:lstStyle/>
          <a:p>
            <a:r>
              <a:rPr lang="en-US" b="1" u="sng" dirty="0"/>
              <a:t>CHALLENGES</a:t>
            </a:r>
          </a:p>
        </p:txBody>
      </p:sp>
      <p:sp>
        <p:nvSpPr>
          <p:cNvPr id="6" name="TextBox 5">
            <a:extLst>
              <a:ext uri="{FF2B5EF4-FFF2-40B4-BE49-F238E27FC236}">
                <a16:creationId xmlns:a16="http://schemas.microsoft.com/office/drawing/2014/main" id="{17A4CB82-DD56-FE43-8384-137B24D91CD9}"/>
              </a:ext>
            </a:extLst>
          </p:cNvPr>
          <p:cNvSpPr txBox="1"/>
          <p:nvPr/>
        </p:nvSpPr>
        <p:spPr>
          <a:xfrm>
            <a:off x="1186721" y="1773282"/>
            <a:ext cx="1052276" cy="369332"/>
          </a:xfrm>
          <a:prstGeom prst="rect">
            <a:avLst/>
          </a:prstGeom>
          <a:noFill/>
        </p:spPr>
        <p:txBody>
          <a:bodyPr wrap="none" rtlCol="0">
            <a:spAutoFit/>
          </a:bodyPr>
          <a:lstStyle/>
          <a:p>
            <a:r>
              <a:rPr lang="en-US" b="1" u="sng" dirty="0"/>
              <a:t>Promises</a:t>
            </a:r>
          </a:p>
        </p:txBody>
      </p:sp>
    </p:spTree>
    <p:extLst>
      <p:ext uri="{BB962C8B-B14F-4D97-AF65-F5344CB8AC3E}">
        <p14:creationId xmlns:p14="http://schemas.microsoft.com/office/powerpoint/2010/main" val="3117384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94CA-3DFC-AE44-8DA5-3949E455C3FB}"/>
              </a:ext>
            </a:extLst>
          </p:cNvPr>
          <p:cNvSpPr>
            <a:spLocks noGrp="1"/>
          </p:cNvSpPr>
          <p:nvPr>
            <p:ph type="title"/>
          </p:nvPr>
        </p:nvSpPr>
        <p:spPr>
          <a:xfrm>
            <a:off x="821595" y="0"/>
            <a:ext cx="10515600" cy="1325563"/>
          </a:xfrm>
        </p:spPr>
        <p:txBody>
          <a:bodyPr/>
          <a:lstStyle/>
          <a:p>
            <a:r>
              <a:rPr lang="en-US" b="1" dirty="0">
                <a:latin typeface="Arial" panose="020B0604020202020204" pitchFamily="34" charset="0"/>
                <a:cs typeface="Arial" panose="020B0604020202020204" pitchFamily="34" charset="0"/>
              </a:rPr>
              <a:t>Acknowledgements</a:t>
            </a:r>
            <a:endParaRPr lang="en-US" dirty="0"/>
          </a:p>
        </p:txBody>
      </p:sp>
      <p:sp>
        <p:nvSpPr>
          <p:cNvPr id="3" name="Content Placeholder 2">
            <a:extLst>
              <a:ext uri="{FF2B5EF4-FFF2-40B4-BE49-F238E27FC236}">
                <a16:creationId xmlns:a16="http://schemas.microsoft.com/office/drawing/2014/main" id="{B268485D-C2C4-C94A-89C5-193B94E13948}"/>
              </a:ext>
            </a:extLst>
          </p:cNvPr>
          <p:cNvSpPr>
            <a:spLocks noGrp="1"/>
          </p:cNvSpPr>
          <p:nvPr>
            <p:ph idx="1"/>
          </p:nvPr>
        </p:nvSpPr>
        <p:spPr>
          <a:xfrm>
            <a:off x="286110" y="1188086"/>
            <a:ext cx="3906328" cy="4351338"/>
          </a:xfrm>
        </p:spPr>
        <p:txBody>
          <a:bodyPr>
            <a:normAutofit/>
          </a:bodyPr>
          <a:lstStyle/>
          <a:p>
            <a:r>
              <a:rPr lang="en-US" sz="2400" dirty="0"/>
              <a:t>Roberts Lab, UW</a:t>
            </a:r>
          </a:p>
          <a:p>
            <a:pPr lvl="1"/>
            <a:r>
              <a:rPr lang="en-US" sz="2000" dirty="0"/>
              <a:t>Steven Roberts</a:t>
            </a:r>
          </a:p>
          <a:p>
            <a:pPr lvl="1"/>
            <a:r>
              <a:rPr lang="en-US" sz="2000" dirty="0" err="1"/>
              <a:t>Yaamini</a:t>
            </a:r>
            <a:r>
              <a:rPr lang="en-US" sz="2000" dirty="0"/>
              <a:t> Venkataraman</a:t>
            </a:r>
          </a:p>
          <a:p>
            <a:pPr lvl="1"/>
            <a:r>
              <a:rPr lang="en-US" sz="2000" dirty="0"/>
              <a:t>Laura Spencer</a:t>
            </a:r>
          </a:p>
          <a:p>
            <a:pPr lvl="1"/>
            <a:r>
              <a:rPr lang="en-US" sz="2000" dirty="0"/>
              <a:t>Grace Crandall</a:t>
            </a:r>
          </a:p>
          <a:p>
            <a:pPr lvl="1"/>
            <a:r>
              <a:rPr lang="en-US" sz="2000" dirty="0"/>
              <a:t>Sam White</a:t>
            </a:r>
          </a:p>
          <a:p>
            <a:pPr lvl="1"/>
            <a:r>
              <a:rPr lang="en-US" sz="2000" dirty="0"/>
              <a:t>Kaitlyn Mitchell</a:t>
            </a:r>
          </a:p>
          <a:p>
            <a:pPr lvl="1"/>
            <a:r>
              <a:rPr lang="en-US" sz="2000" dirty="0"/>
              <a:t>Rhonda Elliot</a:t>
            </a:r>
          </a:p>
          <a:p>
            <a:pPr lvl="1"/>
            <a:r>
              <a:rPr lang="en-US" sz="2000" dirty="0"/>
              <a:t>Brent </a:t>
            </a:r>
            <a:r>
              <a:rPr lang="en-US" sz="2000" dirty="0" err="1"/>
              <a:t>Vadopalas</a:t>
            </a:r>
            <a:endParaRPr lang="en-US" sz="2000" dirty="0"/>
          </a:p>
        </p:txBody>
      </p:sp>
      <p:sp>
        <p:nvSpPr>
          <p:cNvPr id="4" name="Content Placeholder 2">
            <a:extLst>
              <a:ext uri="{FF2B5EF4-FFF2-40B4-BE49-F238E27FC236}">
                <a16:creationId xmlns:a16="http://schemas.microsoft.com/office/drawing/2014/main" id="{D6E5916B-3DA2-1F47-94D7-FE9A93375B68}"/>
              </a:ext>
            </a:extLst>
          </p:cNvPr>
          <p:cNvSpPr txBox="1">
            <a:spLocks/>
          </p:cNvSpPr>
          <p:nvPr/>
        </p:nvSpPr>
        <p:spPr>
          <a:xfrm>
            <a:off x="8804551" y="1188086"/>
            <a:ext cx="390632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NOAA NWFSC</a:t>
            </a:r>
          </a:p>
          <a:p>
            <a:pPr lvl="1"/>
            <a:r>
              <a:rPr lang="en-US" sz="2000" dirty="0"/>
              <a:t>Krista Nichols</a:t>
            </a:r>
          </a:p>
          <a:p>
            <a:pPr lvl="1"/>
            <a:r>
              <a:rPr lang="en-US" sz="2000" dirty="0" err="1"/>
              <a:t>Shallin</a:t>
            </a:r>
            <a:r>
              <a:rPr lang="en-US" sz="2000" dirty="0"/>
              <a:t> Busch</a:t>
            </a:r>
          </a:p>
          <a:p>
            <a:pPr lvl="1"/>
            <a:r>
              <a:rPr lang="en-US" sz="2000" dirty="0"/>
              <a:t>Paul </a:t>
            </a:r>
            <a:r>
              <a:rPr lang="en-US" sz="2000" dirty="0" err="1"/>
              <a:t>McElhany</a:t>
            </a:r>
            <a:endParaRPr lang="en-US" sz="2000" dirty="0"/>
          </a:p>
          <a:p>
            <a:pPr lvl="1"/>
            <a:r>
              <a:rPr lang="en-US" sz="2000" dirty="0"/>
              <a:t>Mackenzie </a:t>
            </a:r>
            <a:r>
              <a:rPr lang="en-US" sz="2000" dirty="0" err="1"/>
              <a:t>Gavery</a:t>
            </a:r>
            <a:endParaRPr lang="en-US" sz="2000" dirty="0"/>
          </a:p>
          <a:p>
            <a:pPr lvl="1"/>
            <a:r>
              <a:rPr lang="en-US" sz="2000" dirty="0"/>
              <a:t>Michael Maher</a:t>
            </a:r>
          </a:p>
          <a:p>
            <a:pPr lvl="1"/>
            <a:r>
              <a:rPr lang="en-US" sz="2000" dirty="0"/>
              <a:t>Danielle Perez</a:t>
            </a:r>
          </a:p>
          <a:p>
            <a:pPr lvl="1"/>
            <a:r>
              <a:rPr lang="en-US" sz="2000" dirty="0"/>
              <a:t>Caitlin O’Brien</a:t>
            </a:r>
          </a:p>
          <a:p>
            <a:pPr lvl="1"/>
            <a:endParaRPr lang="en-US" sz="2000" dirty="0"/>
          </a:p>
        </p:txBody>
      </p:sp>
      <p:sp>
        <p:nvSpPr>
          <p:cNvPr id="5" name="Content Placeholder 2">
            <a:extLst>
              <a:ext uri="{FF2B5EF4-FFF2-40B4-BE49-F238E27FC236}">
                <a16:creationId xmlns:a16="http://schemas.microsoft.com/office/drawing/2014/main" id="{82FEE85C-DABC-F147-B02A-FDEA504C4416}"/>
              </a:ext>
            </a:extLst>
          </p:cNvPr>
          <p:cNvSpPr txBox="1">
            <a:spLocks/>
          </p:cNvSpPr>
          <p:nvPr/>
        </p:nvSpPr>
        <p:spPr>
          <a:xfrm>
            <a:off x="4089856" y="1188086"/>
            <a:ext cx="4644390" cy="3740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Putnam Lab, URI</a:t>
            </a:r>
          </a:p>
          <a:p>
            <a:pPr lvl="1"/>
            <a:r>
              <a:rPr lang="en-US" sz="2000" dirty="0"/>
              <a:t>Hollie Putnam</a:t>
            </a:r>
          </a:p>
          <a:p>
            <a:pPr lvl="1"/>
            <a:r>
              <a:rPr lang="en-US" sz="2000" dirty="0"/>
              <a:t>Sam </a:t>
            </a:r>
            <a:r>
              <a:rPr lang="en-US" sz="2000" dirty="0" err="1"/>
              <a:t>Gurr</a:t>
            </a:r>
            <a:endParaRPr lang="en-US" sz="2000" dirty="0"/>
          </a:p>
          <a:p>
            <a:r>
              <a:rPr lang="en-US" sz="2400" dirty="0"/>
              <a:t>Genome Sciences, UW</a:t>
            </a:r>
          </a:p>
          <a:p>
            <a:pPr lvl="1"/>
            <a:r>
              <a:rPr lang="en-US" sz="2000" dirty="0"/>
              <a:t>Emma Timmins-Schiffman</a:t>
            </a:r>
          </a:p>
        </p:txBody>
      </p:sp>
      <p:sp>
        <p:nvSpPr>
          <p:cNvPr id="7" name="Title 1">
            <a:extLst>
              <a:ext uri="{FF2B5EF4-FFF2-40B4-BE49-F238E27FC236}">
                <a16:creationId xmlns:a16="http://schemas.microsoft.com/office/drawing/2014/main" id="{D014202D-5A5B-A345-992D-B2942D8E8A7B}"/>
              </a:ext>
            </a:extLst>
          </p:cNvPr>
          <p:cNvSpPr txBox="1">
            <a:spLocks/>
          </p:cNvSpPr>
          <p:nvPr/>
        </p:nvSpPr>
        <p:spPr>
          <a:xfrm>
            <a:off x="838200" y="44667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Questions?</a:t>
            </a:r>
          </a:p>
        </p:txBody>
      </p:sp>
      <p:sp>
        <p:nvSpPr>
          <p:cNvPr id="8" name="Rectangle 7">
            <a:extLst>
              <a:ext uri="{FF2B5EF4-FFF2-40B4-BE49-F238E27FC236}">
                <a16:creationId xmlns:a16="http://schemas.microsoft.com/office/drawing/2014/main" id="{BAEC9501-E2E2-EF44-A9B1-7BEFDF6BFC60}"/>
              </a:ext>
            </a:extLst>
          </p:cNvPr>
          <p:cNvSpPr/>
          <p:nvPr/>
        </p:nvSpPr>
        <p:spPr>
          <a:xfrm>
            <a:off x="1225155" y="5651827"/>
            <a:ext cx="5135317" cy="523220"/>
          </a:xfrm>
          <a:prstGeom prst="rect">
            <a:avLst/>
          </a:prstGeom>
        </p:spPr>
        <p:txBody>
          <a:bodyPr wrap="none">
            <a:spAutoFit/>
          </a:bodyPr>
          <a:lstStyle/>
          <a:p>
            <a:r>
              <a:rPr lang="en-US" sz="2800" dirty="0"/>
              <a:t>Email me at </a:t>
            </a:r>
            <a:r>
              <a:rPr lang="en-US" sz="2800" dirty="0" err="1"/>
              <a:t>shelly.trigg@gmgi.org</a:t>
            </a:r>
            <a:endParaRPr lang="en-US" sz="2800" dirty="0"/>
          </a:p>
        </p:txBody>
      </p:sp>
    </p:spTree>
    <p:extLst>
      <p:ext uri="{BB962C8B-B14F-4D97-AF65-F5344CB8AC3E}">
        <p14:creationId xmlns:p14="http://schemas.microsoft.com/office/powerpoint/2010/main" val="1884947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1"/>
            <a:ext cx="10744200" cy="1325563"/>
          </a:xfrm>
        </p:spPr>
        <p:txBody>
          <a:bodyPr>
            <a:normAutofit/>
          </a:bodyPr>
          <a:lstStyle/>
          <a:p>
            <a:pPr algn="ctr"/>
            <a:r>
              <a:rPr lang="en-US" sz="4000" dirty="0">
                <a:latin typeface="Arial" charset="0"/>
                <a:ea typeface="Arial" charset="0"/>
                <a:cs typeface="Arial" charset="0"/>
              </a:rPr>
              <a:t>How will climate and ocean change affect different animals?</a:t>
            </a:r>
          </a:p>
        </p:txBody>
      </p:sp>
      <p:pic>
        <p:nvPicPr>
          <p:cNvPr id="1026" name="Picture 2" descr="mage result for biodiversity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690" y="2282890"/>
            <a:ext cx="5000625" cy="3362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51456" y="3964051"/>
            <a:ext cx="421910" cy="707886"/>
          </a:xfrm>
          <a:prstGeom prst="rect">
            <a:avLst/>
          </a:prstGeom>
          <a:noFill/>
        </p:spPr>
        <p:txBody>
          <a:bodyPr wrap="none" rtlCol="0">
            <a:spAutoFit/>
          </a:bodyPr>
          <a:lstStyle/>
          <a:p>
            <a:r>
              <a:rPr lang="en-US" sz="4000" b="1" dirty="0">
                <a:solidFill>
                  <a:srgbClr val="FF0000"/>
                </a:solidFill>
              </a:rPr>
              <a:t>?</a:t>
            </a:r>
          </a:p>
        </p:txBody>
      </p:sp>
      <p:grpSp>
        <p:nvGrpSpPr>
          <p:cNvPr id="7" name="Group 6">
            <a:extLst>
              <a:ext uri="{FF2B5EF4-FFF2-40B4-BE49-F238E27FC236}">
                <a16:creationId xmlns:a16="http://schemas.microsoft.com/office/drawing/2014/main" id="{2BE442D4-57FE-3E43-9C79-EA9674F46B16}"/>
              </a:ext>
            </a:extLst>
          </p:cNvPr>
          <p:cNvGrpSpPr/>
          <p:nvPr/>
        </p:nvGrpSpPr>
        <p:grpSpPr>
          <a:xfrm>
            <a:off x="695734" y="1942780"/>
            <a:ext cx="3984541" cy="2204893"/>
            <a:chOff x="6459462" y="1074233"/>
            <a:chExt cx="4866463" cy="3464311"/>
          </a:xfrm>
        </p:grpSpPr>
        <p:pic>
          <p:nvPicPr>
            <p:cNvPr id="8" name="Picture 2">
              <a:extLst>
                <a:ext uri="{FF2B5EF4-FFF2-40B4-BE49-F238E27FC236}">
                  <a16:creationId xmlns:a16="http://schemas.microsoft.com/office/drawing/2014/main" id="{E5016299-6FC2-6945-AB40-A896D6E8673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459462" y="1315844"/>
              <a:ext cx="3532032" cy="31557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D9F7199-814E-3B4D-8C93-C1B1D346B1C6}"/>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r="-30550"/>
            <a:stretch/>
          </p:blipFill>
          <p:spPr bwMode="auto">
            <a:xfrm>
              <a:off x="9991494" y="1074233"/>
              <a:ext cx="1334431" cy="346431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6A668596-BEAD-1849-84BF-910B64F20094}"/>
              </a:ext>
            </a:extLst>
          </p:cNvPr>
          <p:cNvSpPr txBox="1"/>
          <p:nvPr/>
        </p:nvSpPr>
        <p:spPr>
          <a:xfrm>
            <a:off x="1323861" y="1704502"/>
            <a:ext cx="208262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Surface Ocean pH</a:t>
            </a:r>
          </a:p>
        </p:txBody>
      </p:sp>
      <p:pic>
        <p:nvPicPr>
          <p:cNvPr id="6" name="Picture 5">
            <a:extLst>
              <a:ext uri="{FF2B5EF4-FFF2-40B4-BE49-F238E27FC236}">
                <a16:creationId xmlns:a16="http://schemas.microsoft.com/office/drawing/2014/main" id="{BBD547FF-3185-974B-B784-0FEA876B88A7}"/>
              </a:ext>
            </a:extLst>
          </p:cNvPr>
          <p:cNvPicPr>
            <a:picLocks noChangeAspect="1"/>
          </p:cNvPicPr>
          <p:nvPr/>
        </p:nvPicPr>
        <p:blipFill>
          <a:blip r:embed="rId6"/>
          <a:stretch>
            <a:fillRect/>
          </a:stretch>
        </p:blipFill>
        <p:spPr>
          <a:xfrm>
            <a:off x="681820" y="4560024"/>
            <a:ext cx="3214775" cy="2170381"/>
          </a:xfrm>
          <a:prstGeom prst="rect">
            <a:avLst/>
          </a:prstGeom>
        </p:spPr>
      </p:pic>
      <p:sp>
        <p:nvSpPr>
          <p:cNvPr id="12" name="TextBox 11">
            <a:extLst>
              <a:ext uri="{FF2B5EF4-FFF2-40B4-BE49-F238E27FC236}">
                <a16:creationId xmlns:a16="http://schemas.microsoft.com/office/drawing/2014/main" id="{BACB305E-1A60-594A-A723-A0E146E482E3}"/>
              </a:ext>
            </a:extLst>
          </p:cNvPr>
          <p:cNvSpPr txBox="1"/>
          <p:nvPr/>
        </p:nvSpPr>
        <p:spPr>
          <a:xfrm>
            <a:off x="439002" y="4302605"/>
            <a:ext cx="385233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Surface Ocean temperature change</a:t>
            </a:r>
          </a:p>
        </p:txBody>
      </p:sp>
    </p:spTree>
    <p:extLst>
      <p:ext uri="{BB962C8B-B14F-4D97-AF65-F5344CB8AC3E}">
        <p14:creationId xmlns:p14="http://schemas.microsoft.com/office/powerpoint/2010/main" val="277808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6" descr="http://mgl.scripps.edu/people/goodsell/illustration/mycoplasma/mycoplasma_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631" y="3543161"/>
            <a:ext cx="2304493" cy="22467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10475" y="-73994"/>
            <a:ext cx="8838907" cy="1325563"/>
          </a:xfrm>
        </p:spPr>
        <p:txBody>
          <a:bodyPr/>
          <a:lstStyle/>
          <a:p>
            <a:pPr algn="ctr"/>
            <a:r>
              <a:rPr lang="en-US" dirty="0">
                <a:latin typeface="Arial" charset="0"/>
                <a:ea typeface="Arial" charset="0"/>
                <a:cs typeface="Arial" charset="0"/>
              </a:rPr>
              <a:t>Systems Biology: A bird’s eye view</a:t>
            </a:r>
          </a:p>
        </p:txBody>
      </p:sp>
      <p:pic>
        <p:nvPicPr>
          <p:cNvPr id="1026" name="Picture 2" descr="mage result for under the hood of a c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013" y="1781233"/>
            <a:ext cx="1800635" cy="134952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3715359" y="1718623"/>
            <a:ext cx="1216408" cy="993025"/>
            <a:chOff x="2191359" y="1718622"/>
            <a:chExt cx="1216408" cy="993025"/>
          </a:xfrm>
        </p:grpSpPr>
        <p:pic>
          <p:nvPicPr>
            <p:cNvPr id="5" name="Picture 4"/>
            <p:cNvPicPr>
              <a:picLocks noChangeAspect="1"/>
            </p:cNvPicPr>
            <p:nvPr/>
          </p:nvPicPr>
          <p:blipFill>
            <a:blip r:embed="rId5"/>
            <a:stretch>
              <a:fillRect/>
            </a:stretch>
          </p:blipFill>
          <p:spPr>
            <a:xfrm>
              <a:off x="2191359" y="1902183"/>
              <a:ext cx="1216408" cy="809464"/>
            </a:xfrm>
            <a:prstGeom prst="rect">
              <a:avLst/>
            </a:prstGeom>
          </p:spPr>
        </p:pic>
        <p:sp>
          <p:nvSpPr>
            <p:cNvPr id="15" name="TextBox 14"/>
            <p:cNvSpPr txBox="1"/>
            <p:nvPr/>
          </p:nvSpPr>
          <p:spPr>
            <a:xfrm>
              <a:off x="2520061" y="1718622"/>
              <a:ext cx="756938" cy="261610"/>
            </a:xfrm>
            <a:prstGeom prst="rect">
              <a:avLst/>
            </a:prstGeom>
            <a:noFill/>
          </p:spPr>
          <p:txBody>
            <a:bodyPr wrap="none" rtlCol="0">
              <a:spAutoFit/>
            </a:bodyPr>
            <a:lstStyle/>
            <a:p>
              <a:r>
                <a:rPr lang="en-US" sz="1100" dirty="0">
                  <a:latin typeface="Arial" charset="0"/>
                  <a:ea typeface="Arial" charset="0"/>
                  <a:cs typeface="Arial" charset="0"/>
                </a:rPr>
                <a:t>air intake</a:t>
              </a:r>
            </a:p>
          </p:txBody>
        </p:sp>
      </p:grpSp>
      <p:sp>
        <p:nvSpPr>
          <p:cNvPr id="21" name="TextBox 20"/>
          <p:cNvSpPr txBox="1"/>
          <p:nvPr/>
        </p:nvSpPr>
        <p:spPr>
          <a:xfrm>
            <a:off x="2013889" y="5327356"/>
            <a:ext cx="2975020" cy="400110"/>
          </a:xfrm>
          <a:prstGeom prst="rect">
            <a:avLst/>
          </a:prstGeom>
          <a:noFill/>
        </p:spPr>
        <p:txBody>
          <a:bodyPr wrap="square" rtlCol="0">
            <a:spAutoFit/>
          </a:bodyPr>
          <a:lstStyle/>
          <a:p>
            <a:r>
              <a:rPr lang="en-US" sz="2000" b="1" dirty="0">
                <a:latin typeface="Arial" charset="0"/>
                <a:ea typeface="Arial" charset="0"/>
                <a:cs typeface="Arial" charset="0"/>
              </a:rPr>
              <a:t>Why it’s important</a:t>
            </a:r>
          </a:p>
        </p:txBody>
      </p:sp>
      <p:sp>
        <p:nvSpPr>
          <p:cNvPr id="11" name="TextBox 10"/>
          <p:cNvSpPr txBox="1"/>
          <p:nvPr/>
        </p:nvSpPr>
        <p:spPr>
          <a:xfrm>
            <a:off x="7709153" y="5708449"/>
            <a:ext cx="1069360" cy="198995"/>
          </a:xfrm>
          <a:prstGeom prst="rect">
            <a:avLst/>
          </a:prstGeom>
          <a:noFill/>
        </p:spPr>
        <p:txBody>
          <a:bodyPr wrap="none" rtlCol="0">
            <a:spAutoFit/>
          </a:bodyPr>
          <a:lstStyle/>
          <a:p>
            <a:r>
              <a:rPr lang="en-US" sz="700" dirty="0">
                <a:latin typeface="Arial" charset="0"/>
                <a:ea typeface="Arial" charset="0"/>
                <a:cs typeface="Arial" charset="0"/>
              </a:rPr>
              <a:t> David </a:t>
            </a:r>
            <a:r>
              <a:rPr lang="en-US" sz="700" dirty="0" err="1">
                <a:latin typeface="Arial" charset="0"/>
                <a:ea typeface="Arial" charset="0"/>
                <a:cs typeface="Arial" charset="0"/>
              </a:rPr>
              <a:t>Goodsell</a:t>
            </a:r>
            <a:r>
              <a:rPr lang="en-US" sz="700" dirty="0">
                <a:latin typeface="Arial" charset="0"/>
                <a:ea typeface="Arial" charset="0"/>
                <a:cs typeface="Arial" charset="0"/>
              </a:rPr>
              <a:t>, TSRI</a:t>
            </a:r>
          </a:p>
        </p:txBody>
      </p:sp>
      <p:sp>
        <p:nvSpPr>
          <p:cNvPr id="4" name="TextBox 3"/>
          <p:cNvSpPr txBox="1"/>
          <p:nvPr/>
        </p:nvSpPr>
        <p:spPr>
          <a:xfrm>
            <a:off x="3772501" y="1232963"/>
            <a:ext cx="2702984" cy="400110"/>
          </a:xfrm>
          <a:prstGeom prst="rect">
            <a:avLst/>
          </a:prstGeom>
          <a:noFill/>
        </p:spPr>
        <p:txBody>
          <a:bodyPr wrap="none" rtlCol="0">
            <a:spAutoFit/>
          </a:bodyPr>
          <a:lstStyle/>
          <a:p>
            <a:r>
              <a:rPr lang="en-US" sz="2000" b="1" u="sng" dirty="0">
                <a:latin typeface="Arial" charset="0"/>
                <a:ea typeface="Arial" charset="0"/>
                <a:cs typeface="Arial" charset="0"/>
              </a:rPr>
              <a:t>Individual parts view</a:t>
            </a:r>
          </a:p>
        </p:txBody>
      </p:sp>
      <p:sp>
        <p:nvSpPr>
          <p:cNvPr id="17" name="TextBox 16"/>
          <p:cNvSpPr txBox="1"/>
          <p:nvPr/>
        </p:nvSpPr>
        <p:spPr>
          <a:xfrm>
            <a:off x="7213572" y="1232963"/>
            <a:ext cx="2375971" cy="400110"/>
          </a:xfrm>
          <a:prstGeom prst="rect">
            <a:avLst/>
          </a:prstGeom>
          <a:noFill/>
        </p:spPr>
        <p:txBody>
          <a:bodyPr wrap="none" rtlCol="0">
            <a:spAutoFit/>
          </a:bodyPr>
          <a:lstStyle/>
          <a:p>
            <a:r>
              <a:rPr lang="en-US" sz="2000" b="1" u="sng" dirty="0">
                <a:latin typeface="Arial" charset="0"/>
                <a:ea typeface="Arial" charset="0"/>
                <a:cs typeface="Arial" charset="0"/>
              </a:rPr>
              <a:t>System-wide view</a:t>
            </a:r>
          </a:p>
        </p:txBody>
      </p:sp>
      <p:sp>
        <p:nvSpPr>
          <p:cNvPr id="18" name="TextBox 17"/>
          <p:cNvSpPr txBox="1"/>
          <p:nvPr/>
        </p:nvSpPr>
        <p:spPr>
          <a:xfrm>
            <a:off x="2013889" y="5731380"/>
            <a:ext cx="4804520" cy="984885"/>
          </a:xfrm>
          <a:prstGeom prst="rect">
            <a:avLst/>
          </a:prstGeom>
          <a:noFill/>
        </p:spPr>
        <p:txBody>
          <a:bodyPr wrap="none" rtlCol="0">
            <a:spAutoFit/>
          </a:bodyPr>
          <a:lstStyle/>
          <a:p>
            <a:pPr marL="285750" indent="-285750">
              <a:spcAft>
                <a:spcPts val="600"/>
              </a:spcAft>
              <a:buFont typeface="Arial" charset="0"/>
              <a:buChar char="•"/>
            </a:pPr>
            <a:r>
              <a:rPr lang="en-US" sz="1600" dirty="0">
                <a:latin typeface="Arial" charset="0"/>
                <a:ea typeface="Arial" charset="0"/>
                <a:cs typeface="Arial" charset="0"/>
              </a:rPr>
              <a:t>Complex systems = many interconnected parts </a:t>
            </a:r>
          </a:p>
          <a:p>
            <a:pPr marL="285750" indent="-285750">
              <a:spcAft>
                <a:spcPts val="600"/>
              </a:spcAft>
              <a:buFont typeface="Arial" charset="0"/>
              <a:buChar char="•"/>
            </a:pPr>
            <a:r>
              <a:rPr lang="en-US" sz="1600" dirty="0">
                <a:latin typeface="Arial" charset="0"/>
                <a:ea typeface="Arial" charset="0"/>
                <a:cs typeface="Arial" charset="0"/>
              </a:rPr>
              <a:t>Compare across different animals</a:t>
            </a:r>
          </a:p>
          <a:p>
            <a:pPr marL="742950" lvl="1" indent="-285750">
              <a:spcAft>
                <a:spcPts val="600"/>
              </a:spcAft>
              <a:buFont typeface="Arial" charset="0"/>
              <a:buChar char="•"/>
            </a:pPr>
            <a:r>
              <a:rPr lang="en-US" sz="1600" dirty="0">
                <a:latin typeface="Arial" charset="0"/>
                <a:ea typeface="Arial" charset="0"/>
                <a:cs typeface="Arial" charset="0"/>
              </a:rPr>
              <a:t>All animals have these basic parts</a:t>
            </a:r>
          </a:p>
        </p:txBody>
      </p:sp>
      <p:sp>
        <p:nvSpPr>
          <p:cNvPr id="19" name="TextBox 18"/>
          <p:cNvSpPr txBox="1"/>
          <p:nvPr/>
        </p:nvSpPr>
        <p:spPr>
          <a:xfrm>
            <a:off x="7050631" y="3314288"/>
            <a:ext cx="2386405" cy="307777"/>
          </a:xfrm>
          <a:prstGeom prst="rect">
            <a:avLst/>
          </a:prstGeom>
          <a:noFill/>
        </p:spPr>
        <p:txBody>
          <a:bodyPr wrap="square" rtlCol="0">
            <a:spAutoFit/>
          </a:bodyPr>
          <a:lstStyle/>
          <a:p>
            <a:pPr algn="ctr"/>
            <a:r>
              <a:rPr lang="en-US" sz="1400" i="1" dirty="0">
                <a:latin typeface="Arial" charset="0"/>
                <a:ea typeface="Arial" charset="0"/>
                <a:cs typeface="Arial" charset="0"/>
              </a:rPr>
              <a:t>Mycoplasma</a:t>
            </a:r>
            <a:r>
              <a:rPr lang="en-US" sz="1400" dirty="0">
                <a:latin typeface="Arial" charset="0"/>
                <a:ea typeface="Arial" charset="0"/>
                <a:cs typeface="Arial" charset="0"/>
              </a:rPr>
              <a:t> cell</a:t>
            </a:r>
          </a:p>
        </p:txBody>
      </p:sp>
      <p:sp>
        <p:nvSpPr>
          <p:cNvPr id="9" name="TextBox 8"/>
          <p:cNvSpPr txBox="1"/>
          <p:nvPr/>
        </p:nvSpPr>
        <p:spPr>
          <a:xfrm>
            <a:off x="1610475" y="1934784"/>
            <a:ext cx="1390649" cy="523220"/>
          </a:xfrm>
          <a:prstGeom prst="rect">
            <a:avLst/>
          </a:prstGeom>
          <a:noFill/>
        </p:spPr>
        <p:txBody>
          <a:bodyPr wrap="square" rtlCol="0">
            <a:spAutoFit/>
          </a:bodyPr>
          <a:lstStyle/>
          <a:p>
            <a:pPr algn="ctr"/>
            <a:r>
              <a:rPr lang="en-US" sz="1400" b="1" dirty="0">
                <a:latin typeface="Arial" charset="0"/>
                <a:ea typeface="Arial" charset="0"/>
                <a:cs typeface="Arial" charset="0"/>
              </a:rPr>
              <a:t>Auto mechanics</a:t>
            </a:r>
          </a:p>
        </p:txBody>
      </p:sp>
      <p:sp>
        <p:nvSpPr>
          <p:cNvPr id="22" name="TextBox 21"/>
          <p:cNvSpPr txBox="1"/>
          <p:nvPr/>
        </p:nvSpPr>
        <p:spPr>
          <a:xfrm>
            <a:off x="1610475" y="4114488"/>
            <a:ext cx="1390649" cy="307777"/>
          </a:xfrm>
          <a:prstGeom prst="rect">
            <a:avLst/>
          </a:prstGeom>
          <a:noFill/>
        </p:spPr>
        <p:txBody>
          <a:bodyPr wrap="square" rtlCol="0">
            <a:spAutoFit/>
          </a:bodyPr>
          <a:lstStyle/>
          <a:p>
            <a:pPr algn="ctr"/>
            <a:r>
              <a:rPr lang="en-US" sz="1400" b="1" dirty="0">
                <a:latin typeface="Arial" charset="0"/>
                <a:ea typeface="Arial" charset="0"/>
                <a:cs typeface="Arial" charset="0"/>
              </a:rPr>
              <a:t>Biology</a:t>
            </a:r>
          </a:p>
        </p:txBody>
      </p:sp>
      <p:grpSp>
        <p:nvGrpSpPr>
          <p:cNvPr id="16" name="Group 15"/>
          <p:cNvGrpSpPr/>
          <p:nvPr/>
        </p:nvGrpSpPr>
        <p:grpSpPr>
          <a:xfrm>
            <a:off x="5634519" y="1689801"/>
            <a:ext cx="876300" cy="823967"/>
            <a:chOff x="3897818" y="2100519"/>
            <a:chExt cx="876300" cy="823967"/>
          </a:xfrm>
        </p:grpSpPr>
        <p:pic>
          <p:nvPicPr>
            <p:cNvPr id="13" name="Picture 2" descr="mage result for fuel pump in c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742690">
              <a:off x="3897818" y="2160699"/>
              <a:ext cx="876300" cy="76378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28991" y="2100519"/>
              <a:ext cx="803425" cy="261610"/>
            </a:xfrm>
            <a:prstGeom prst="rect">
              <a:avLst/>
            </a:prstGeom>
            <a:noFill/>
          </p:spPr>
          <p:txBody>
            <a:bodyPr wrap="none" rtlCol="0">
              <a:spAutoFit/>
            </a:bodyPr>
            <a:lstStyle/>
            <a:p>
              <a:r>
                <a:rPr lang="en-US" sz="1100" dirty="0">
                  <a:latin typeface="Arial" charset="0"/>
                  <a:ea typeface="Arial" charset="0"/>
                  <a:cs typeface="Arial" charset="0"/>
                </a:rPr>
                <a:t>fuel pump</a:t>
              </a:r>
            </a:p>
          </p:txBody>
        </p:sp>
      </p:grpSp>
      <p:pic>
        <p:nvPicPr>
          <p:cNvPr id="1028" name="Picture 4" descr="mage result for starter c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2327" y="2354201"/>
            <a:ext cx="908399" cy="85389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769456" y="2158008"/>
            <a:ext cx="582211" cy="261610"/>
          </a:xfrm>
          <a:prstGeom prst="rect">
            <a:avLst/>
          </a:prstGeom>
          <a:noFill/>
        </p:spPr>
        <p:txBody>
          <a:bodyPr wrap="none" rtlCol="0">
            <a:spAutoFit/>
          </a:bodyPr>
          <a:lstStyle/>
          <a:p>
            <a:r>
              <a:rPr lang="en-US" sz="1100" dirty="0">
                <a:latin typeface="Arial" charset="0"/>
                <a:ea typeface="Arial" charset="0"/>
                <a:cs typeface="Arial" charset="0"/>
              </a:rPr>
              <a:t>starter</a:t>
            </a:r>
          </a:p>
        </p:txBody>
      </p:sp>
      <p:grpSp>
        <p:nvGrpSpPr>
          <p:cNvPr id="25" name="Group 24"/>
          <p:cNvGrpSpPr/>
          <p:nvPr/>
        </p:nvGrpSpPr>
        <p:grpSpPr>
          <a:xfrm>
            <a:off x="3814802" y="3668641"/>
            <a:ext cx="764953" cy="924483"/>
            <a:chOff x="2014139" y="3747993"/>
            <a:chExt cx="764953" cy="924483"/>
          </a:xfrm>
        </p:grpSpPr>
        <p:sp>
          <p:nvSpPr>
            <p:cNvPr id="7" name="TextBox 6"/>
            <p:cNvSpPr txBox="1"/>
            <p:nvPr/>
          </p:nvSpPr>
          <p:spPr>
            <a:xfrm>
              <a:off x="2014139" y="3747993"/>
              <a:ext cx="764953" cy="261610"/>
            </a:xfrm>
            <a:prstGeom prst="rect">
              <a:avLst/>
            </a:prstGeom>
            <a:noFill/>
          </p:spPr>
          <p:txBody>
            <a:bodyPr wrap="none" rtlCol="0">
              <a:spAutoFit/>
            </a:bodyPr>
            <a:lstStyle/>
            <a:p>
              <a:r>
                <a:rPr lang="en-US" sz="1100" dirty="0">
                  <a:latin typeface="Arial" charset="0"/>
                  <a:ea typeface="Arial" charset="0"/>
                  <a:cs typeface="Arial" charset="0"/>
                </a:rPr>
                <a:t>ribosome</a:t>
              </a:r>
            </a:p>
          </p:txBody>
        </p:sp>
        <p:pic>
          <p:nvPicPr>
            <p:cNvPr id="29" name="Picture 6" descr="http://mgl.scripps.edu/people/goodsell/illustration/mycoplasma/mycoplasma_700.jpg"/>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55429" b="63571" l="38301" r="44708">
                          <a14:foregroundMark x1="43315" y1="62857" x2="43733" y2="62429"/>
                          <a14:foregroundMark x1="39972" y1="61857" x2="39554" y2="62429"/>
                          <a14:foregroundMark x1="39136" y1="62571" x2="38719" y2="62571"/>
                          <a14:foregroundMark x1="40111" y1="56857" x2="40111" y2="55714"/>
                          <a14:backgroundMark x1="43872" y1="62286" x2="44568" y2="61286"/>
                          <a14:backgroundMark x1="43733" y1="61286" x2="43733" y2="61286"/>
                          <a14:backgroundMark x1="40251" y1="62286" x2="40251" y2="62286"/>
                          <a14:backgroundMark x1="39276" y1="61714" x2="39276" y2="61714"/>
                          <a14:backgroundMark x1="39415" y1="62857" x2="42340" y2="63429"/>
                          <a14:backgroundMark x1="39694" y1="57000" x2="39833" y2="56429"/>
                          <a14:backgroundMark x1="39833" y1="55714" x2="39972" y2="55571"/>
                          <a14:backgroundMark x1="40669" y1="56429" x2="40808" y2="55857"/>
                          <a14:backgroundMark x1="43454" y1="63000" x2="44011" y2="62714"/>
                        </a14:backgroundRemoval>
                      </a14:imgEffect>
                    </a14:imgLayer>
                  </a14:imgProps>
                </a:ext>
                <a:ext uri="{28A0092B-C50C-407E-A947-70E740481C1C}">
                  <a14:useLocalDpi xmlns:a14="http://schemas.microsoft.com/office/drawing/2010/main" val="0"/>
                </a:ext>
              </a:extLst>
            </a:blip>
            <a:srcRect l="37844" t="55653" r="55037" b="36350"/>
            <a:stretch/>
          </p:blipFill>
          <p:spPr bwMode="auto">
            <a:xfrm>
              <a:off x="2073126" y="4042845"/>
              <a:ext cx="574842" cy="6296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4612041" y="4256621"/>
            <a:ext cx="915861" cy="604577"/>
            <a:chOff x="3385877" y="4340340"/>
            <a:chExt cx="915861" cy="604577"/>
          </a:xfrm>
        </p:grpSpPr>
        <p:pic>
          <p:nvPicPr>
            <p:cNvPr id="30" name="Picture 6" descr="http://mgl.scripps.edu/people/goodsell/illustration/mycoplasma/mycoplasma_700.jpg"/>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38571" b="48429" l="24095" r="28273">
                          <a14:foregroundMark x1="27159" y1="40429" x2="26045" y2="38857"/>
                          <a14:backgroundMark x1="27019" y1="45857" x2="27298" y2="46286"/>
                          <a14:backgroundMark x1="26045" y1="40571" x2="26462" y2="40571"/>
                        </a14:backgroundRemoval>
                      </a14:imgEffect>
                    </a14:imgLayer>
                  </a14:imgProps>
                </a:ext>
                <a:ext uri="{28A0092B-C50C-407E-A947-70E740481C1C}">
                  <a14:useLocalDpi xmlns:a14="http://schemas.microsoft.com/office/drawing/2010/main" val="0"/>
                </a:ext>
              </a:extLst>
            </a:blip>
            <a:srcRect l="24164" t="37890" r="71714" b="51486"/>
            <a:stretch/>
          </p:blipFill>
          <p:spPr bwMode="auto">
            <a:xfrm rot="16200000">
              <a:off x="3661532" y="4304711"/>
              <a:ext cx="364551" cy="9158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3385877" y="4340340"/>
              <a:ext cx="883575" cy="261610"/>
            </a:xfrm>
            <a:prstGeom prst="rect">
              <a:avLst/>
            </a:prstGeom>
            <a:noFill/>
          </p:spPr>
          <p:txBody>
            <a:bodyPr wrap="none" rtlCol="0">
              <a:spAutoFit/>
            </a:bodyPr>
            <a:lstStyle/>
            <a:p>
              <a:r>
                <a:rPr lang="en-US" sz="1100" dirty="0">
                  <a:latin typeface="Arial" charset="0"/>
                  <a:ea typeface="Arial" charset="0"/>
                  <a:cs typeface="Arial" charset="0"/>
                </a:rPr>
                <a:t>chaparonin</a:t>
              </a:r>
            </a:p>
          </p:txBody>
        </p:sp>
      </p:grpSp>
      <p:grpSp>
        <p:nvGrpSpPr>
          <p:cNvPr id="28" name="Group 27"/>
          <p:cNvGrpSpPr/>
          <p:nvPr/>
        </p:nvGrpSpPr>
        <p:grpSpPr>
          <a:xfrm>
            <a:off x="5495521" y="3902336"/>
            <a:ext cx="739305" cy="531519"/>
            <a:chOff x="3919261" y="3666407"/>
            <a:chExt cx="739305" cy="531519"/>
          </a:xfrm>
        </p:grpSpPr>
        <p:pic>
          <p:nvPicPr>
            <p:cNvPr id="32" name="Picture 6" descr="http://mgl.scripps.edu/people/goodsell/illustration/mycoplasma/mycoplasma_700.jpg"/>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47429" b="50286" l="11421" r="15042">
                          <a14:foregroundMark x1="12396" y1="49571" x2="14067" y2="49000"/>
                          <a14:foregroundMark x1="12674" y1="48143" x2="12396" y2="48000"/>
                        </a14:backgroundRemoval>
                      </a14:imgEffect>
                    </a14:imgLayer>
                  </a14:imgProps>
                </a:ext>
                <a:ext uri="{28A0092B-C50C-407E-A947-70E740481C1C}">
                  <a14:useLocalDpi xmlns:a14="http://schemas.microsoft.com/office/drawing/2010/main" val="0"/>
                </a:ext>
              </a:extLst>
            </a:blip>
            <a:srcRect l="12060" t="47918" r="84993" b="49876"/>
            <a:stretch/>
          </p:blipFill>
          <p:spPr bwMode="auto">
            <a:xfrm>
              <a:off x="4066725" y="3894954"/>
              <a:ext cx="415047" cy="30297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3919261" y="3666407"/>
              <a:ext cx="739305" cy="261610"/>
            </a:xfrm>
            <a:prstGeom prst="rect">
              <a:avLst/>
            </a:prstGeom>
            <a:noFill/>
          </p:spPr>
          <p:txBody>
            <a:bodyPr wrap="none" rtlCol="0">
              <a:spAutoFit/>
            </a:bodyPr>
            <a:lstStyle/>
            <a:p>
              <a:r>
                <a:rPr lang="en-US" sz="1100" dirty="0">
                  <a:latin typeface="Arial" charset="0"/>
                  <a:ea typeface="Arial" charset="0"/>
                  <a:cs typeface="Arial" charset="0"/>
                </a:rPr>
                <a:t>receptor </a:t>
              </a:r>
            </a:p>
          </p:txBody>
        </p:sp>
      </p:grpSp>
    </p:spTree>
    <p:extLst>
      <p:ext uri="{BB962C8B-B14F-4D97-AF65-F5344CB8AC3E}">
        <p14:creationId xmlns:p14="http://schemas.microsoft.com/office/powerpoint/2010/main" val="39323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75010"/>
            <a:ext cx="11536680" cy="1325563"/>
          </a:xfrm>
        </p:spPr>
        <p:txBody>
          <a:bodyPr>
            <a:normAutofit/>
          </a:bodyPr>
          <a:lstStyle/>
          <a:p>
            <a:r>
              <a:rPr lang="en-US" dirty="0">
                <a:latin typeface="Arial" charset="0"/>
                <a:ea typeface="Arial" charset="0"/>
                <a:cs typeface="Arial" charset="0"/>
              </a:rPr>
              <a:t>‘omics’ is the study of collections of biological components</a:t>
            </a:r>
          </a:p>
        </p:txBody>
      </p:sp>
      <p:pic>
        <p:nvPicPr>
          <p:cNvPr id="19" name="Picture 18"/>
          <p:cNvPicPr>
            <a:picLocks noChangeAspect="1"/>
          </p:cNvPicPr>
          <p:nvPr/>
        </p:nvPicPr>
        <p:blipFill>
          <a:blip r:embed="rId3"/>
          <a:stretch>
            <a:fillRect/>
          </a:stretch>
        </p:blipFill>
        <p:spPr>
          <a:xfrm>
            <a:off x="8892866" y="2326288"/>
            <a:ext cx="1523765" cy="1163651"/>
          </a:xfrm>
          <a:prstGeom prst="rect">
            <a:avLst/>
          </a:prstGeom>
        </p:spPr>
      </p:pic>
      <p:grpSp>
        <p:nvGrpSpPr>
          <p:cNvPr id="5" name="Group 4"/>
          <p:cNvGrpSpPr/>
          <p:nvPr/>
        </p:nvGrpSpPr>
        <p:grpSpPr>
          <a:xfrm>
            <a:off x="1434290" y="2097108"/>
            <a:ext cx="1913984" cy="2255730"/>
            <a:chOff x="4916820" y="767676"/>
            <a:chExt cx="1913984" cy="2255730"/>
          </a:xfrm>
        </p:grpSpPr>
        <p:sp>
          <p:nvSpPr>
            <p:cNvPr id="2" name="Rectangle 1"/>
            <p:cNvSpPr/>
            <p:nvPr/>
          </p:nvSpPr>
          <p:spPr>
            <a:xfrm>
              <a:off x="4916820" y="2377075"/>
              <a:ext cx="1913984" cy="646331"/>
            </a:xfrm>
            <a:prstGeom prst="rect">
              <a:avLst/>
            </a:prstGeom>
          </p:spPr>
          <p:txBody>
            <a:bodyPr wrap="square">
              <a:spAutoFit/>
            </a:bodyPr>
            <a:lstStyle/>
            <a:p>
              <a:pPr lvl="1" algn="ctr"/>
              <a:r>
                <a:rPr lang="en-US" sz="1200" b="1" dirty="0">
                  <a:latin typeface="Arial" charset="0"/>
                  <a:ea typeface="Arial" charset="0"/>
                  <a:cs typeface="Arial" charset="0"/>
                </a:rPr>
                <a:t>Genome</a:t>
              </a:r>
              <a:endParaRPr lang="en-US" sz="1200" dirty="0">
                <a:latin typeface="Arial" charset="0"/>
                <a:ea typeface="Arial" charset="0"/>
                <a:cs typeface="Arial" charset="0"/>
              </a:endParaRPr>
            </a:p>
            <a:p>
              <a:pPr lvl="1" algn="ctr"/>
              <a:r>
                <a:rPr lang="en-US" sz="1200" dirty="0">
                  <a:latin typeface="Arial" charset="0"/>
                  <a:ea typeface="Arial" charset="0"/>
                  <a:cs typeface="Arial" charset="0"/>
                </a:rPr>
                <a:t>all genes or genetic material </a:t>
              </a:r>
            </a:p>
          </p:txBody>
        </p:sp>
        <p:pic>
          <p:nvPicPr>
            <p:cNvPr id="52" name="Picture 12" descr="mage result for dna chromoso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114" y="767676"/>
              <a:ext cx="1369742" cy="131390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3832276" y="3684618"/>
            <a:ext cx="1260096" cy="830997"/>
          </a:xfrm>
          <a:prstGeom prst="rect">
            <a:avLst/>
          </a:prstGeom>
          <a:noFill/>
        </p:spPr>
        <p:txBody>
          <a:bodyPr wrap="square" rtlCol="0">
            <a:spAutoFit/>
          </a:bodyPr>
          <a:lstStyle/>
          <a:p>
            <a:pPr marL="0" lvl="1" algn="ctr"/>
            <a:r>
              <a:rPr lang="en-US" sz="1200" b="1" dirty="0">
                <a:latin typeface="Arial" charset="0"/>
                <a:ea typeface="Arial" charset="0"/>
                <a:cs typeface="Arial" charset="0"/>
              </a:rPr>
              <a:t>Transcriptome</a:t>
            </a:r>
            <a:r>
              <a:rPr lang="en-US" sz="1200" dirty="0">
                <a:latin typeface="Arial" charset="0"/>
                <a:ea typeface="Arial" charset="0"/>
                <a:cs typeface="Arial" charset="0"/>
              </a:rPr>
              <a:t> </a:t>
            </a:r>
          </a:p>
          <a:p>
            <a:pPr marL="0" lvl="1" algn="ctr"/>
            <a:r>
              <a:rPr lang="en-US" sz="1200" dirty="0">
                <a:latin typeface="Arial" charset="0"/>
                <a:ea typeface="Arial" charset="0"/>
                <a:cs typeface="Arial" charset="0"/>
              </a:rPr>
              <a:t>all RNA strands transcribed from DNA</a:t>
            </a:r>
          </a:p>
        </p:txBody>
      </p:sp>
      <p:pic>
        <p:nvPicPr>
          <p:cNvPr id="14" name="Picture 13"/>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026" b="100000" l="26255" r="99614"/>
                    </a14:imgEffect>
                  </a14:imgLayer>
                </a14:imgProps>
              </a:ext>
            </a:extLst>
          </a:blip>
          <a:stretch>
            <a:fillRect/>
          </a:stretch>
        </p:blipFill>
        <p:spPr>
          <a:xfrm flipH="1">
            <a:off x="6048226" y="3294850"/>
            <a:ext cx="631006" cy="488045"/>
          </a:xfrm>
          <a:prstGeom prst="rect">
            <a:avLst/>
          </a:prstGeom>
        </p:spPr>
      </p:pic>
      <p:sp>
        <p:nvSpPr>
          <p:cNvPr id="15" name="TextBox 14"/>
          <p:cNvSpPr txBox="1"/>
          <p:nvPr/>
        </p:nvSpPr>
        <p:spPr>
          <a:xfrm>
            <a:off x="5539083" y="3734035"/>
            <a:ext cx="1264507" cy="461665"/>
          </a:xfrm>
          <a:prstGeom prst="rect">
            <a:avLst/>
          </a:prstGeom>
          <a:noFill/>
        </p:spPr>
        <p:txBody>
          <a:bodyPr wrap="square" rtlCol="0">
            <a:spAutoFit/>
          </a:bodyPr>
          <a:lstStyle/>
          <a:p>
            <a:pPr marL="0" lvl="1" algn="ctr"/>
            <a:r>
              <a:rPr lang="en-US" sz="1200" b="1" dirty="0">
                <a:latin typeface="Arial" charset="0"/>
                <a:ea typeface="Arial" charset="0"/>
                <a:cs typeface="Arial" charset="0"/>
              </a:rPr>
              <a:t>Proteome</a:t>
            </a:r>
            <a:endParaRPr lang="en-US" sz="1200" dirty="0">
              <a:latin typeface="Arial" charset="0"/>
              <a:ea typeface="Arial" charset="0"/>
              <a:cs typeface="Arial" charset="0"/>
            </a:endParaRPr>
          </a:p>
          <a:p>
            <a:pPr marL="0" lvl="1" algn="ctr"/>
            <a:r>
              <a:rPr lang="en-US" sz="1200" dirty="0">
                <a:latin typeface="Arial" charset="0"/>
                <a:ea typeface="Arial" charset="0"/>
                <a:cs typeface="Arial" charset="0"/>
              </a:rPr>
              <a:t>all proteins </a:t>
            </a:r>
          </a:p>
        </p:txBody>
      </p:sp>
      <p:sp>
        <p:nvSpPr>
          <p:cNvPr id="21" name="Rectangle 20"/>
          <p:cNvSpPr/>
          <p:nvPr/>
        </p:nvSpPr>
        <p:spPr>
          <a:xfrm>
            <a:off x="8765393" y="3713862"/>
            <a:ext cx="1809478" cy="738664"/>
          </a:xfrm>
          <a:prstGeom prst="rect">
            <a:avLst/>
          </a:prstGeom>
          <a:solidFill>
            <a:schemeClr val="bg1"/>
          </a:solidFill>
        </p:spPr>
        <p:txBody>
          <a:bodyPr wrap="square" lIns="0" tIns="0" rIns="0" bIns="0">
            <a:spAutoFit/>
          </a:bodyPr>
          <a:lstStyle/>
          <a:p>
            <a:pPr algn="ctr"/>
            <a:r>
              <a:rPr lang="en-US" sz="1200" b="1" dirty="0">
                <a:latin typeface="Arial" charset="0"/>
                <a:ea typeface="Arial" charset="0"/>
                <a:cs typeface="Arial" charset="0"/>
              </a:rPr>
              <a:t>Metabolome</a:t>
            </a:r>
            <a:endParaRPr lang="en-US" sz="1200" dirty="0">
              <a:latin typeface="Arial" charset="0"/>
              <a:ea typeface="Arial" charset="0"/>
              <a:cs typeface="Arial" charset="0"/>
            </a:endParaRPr>
          </a:p>
          <a:p>
            <a:pPr algn="ctr"/>
            <a:r>
              <a:rPr lang="en-US" sz="1200" dirty="0">
                <a:latin typeface="Arial" charset="0"/>
                <a:ea typeface="Arial" charset="0"/>
                <a:cs typeface="Arial" charset="0"/>
              </a:rPr>
              <a:t>all small molecule byproducts of biochemical reactions (metabolites)</a:t>
            </a:r>
          </a:p>
        </p:txBody>
      </p:sp>
      <p:pic>
        <p:nvPicPr>
          <p:cNvPr id="26" name="Picture 25"/>
          <p:cNvPicPr>
            <a:picLocks noChangeAspect="1"/>
          </p:cNvPicPr>
          <p:nvPr/>
        </p:nvPicPr>
        <p:blipFill>
          <a:blip r:embed="rId7"/>
          <a:stretch>
            <a:fillRect/>
          </a:stretch>
        </p:blipFill>
        <p:spPr>
          <a:xfrm>
            <a:off x="8984413" y="1886975"/>
            <a:ext cx="1225808" cy="398233"/>
          </a:xfrm>
          <a:prstGeom prst="rect">
            <a:avLst/>
          </a:prstGeom>
        </p:spPr>
      </p:pic>
      <p:pic>
        <p:nvPicPr>
          <p:cNvPr id="29" name="Picture 28"/>
          <p:cNvPicPr>
            <a:picLocks noChangeAspect="1"/>
          </p:cNvPicPr>
          <p:nvPr/>
        </p:nvPicPr>
        <p:blipFill>
          <a:blip r:embed="rId8"/>
          <a:stretch>
            <a:fillRect/>
          </a:stretch>
        </p:blipFill>
        <p:spPr>
          <a:xfrm>
            <a:off x="6987683" y="2387573"/>
            <a:ext cx="1310613" cy="1231523"/>
          </a:xfrm>
          <a:prstGeom prst="rect">
            <a:avLst/>
          </a:prstGeom>
        </p:spPr>
      </p:pic>
      <p:sp>
        <p:nvSpPr>
          <p:cNvPr id="33" name="Rectangle 32"/>
          <p:cNvSpPr/>
          <p:nvPr/>
        </p:nvSpPr>
        <p:spPr>
          <a:xfrm>
            <a:off x="6856764" y="3713432"/>
            <a:ext cx="1612813" cy="646331"/>
          </a:xfrm>
          <a:prstGeom prst="rect">
            <a:avLst/>
          </a:prstGeom>
        </p:spPr>
        <p:txBody>
          <a:bodyPr wrap="square">
            <a:spAutoFit/>
          </a:bodyPr>
          <a:lstStyle/>
          <a:p>
            <a:pPr algn="ctr"/>
            <a:r>
              <a:rPr lang="en-US" sz="1200" b="1" dirty="0">
                <a:latin typeface="Arial" charset="0"/>
                <a:ea typeface="Arial" charset="0"/>
                <a:cs typeface="Arial" charset="0"/>
              </a:rPr>
              <a:t>Interactome</a:t>
            </a:r>
          </a:p>
          <a:p>
            <a:pPr algn="ctr"/>
            <a:r>
              <a:rPr lang="en-US" sz="1200" dirty="0">
                <a:latin typeface="Arial" charset="0"/>
                <a:ea typeface="Arial" charset="0"/>
                <a:cs typeface="Arial" charset="0"/>
              </a:rPr>
              <a:t>all interactions between proteins </a:t>
            </a:r>
          </a:p>
        </p:txBody>
      </p:sp>
      <p:grpSp>
        <p:nvGrpSpPr>
          <p:cNvPr id="20" name="Group 19"/>
          <p:cNvGrpSpPr/>
          <p:nvPr/>
        </p:nvGrpSpPr>
        <p:grpSpPr>
          <a:xfrm>
            <a:off x="3777150" y="1923956"/>
            <a:ext cx="1146375" cy="284927"/>
            <a:chOff x="1920871" y="1692224"/>
            <a:chExt cx="2220838" cy="515697"/>
          </a:xfrm>
        </p:grpSpPr>
        <p:grpSp>
          <p:nvGrpSpPr>
            <p:cNvPr id="17" name="Group 16"/>
            <p:cNvGrpSpPr/>
            <p:nvPr/>
          </p:nvGrpSpPr>
          <p:grpSpPr>
            <a:xfrm>
              <a:off x="2110669" y="1692224"/>
              <a:ext cx="2031040" cy="504460"/>
              <a:chOff x="2088834" y="2115038"/>
              <a:chExt cx="2503458" cy="595632"/>
            </a:xfrm>
          </p:grpSpPr>
          <p:pic>
            <p:nvPicPr>
              <p:cNvPr id="69"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0">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mage result for mRNA transcripts"/>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9033" b="50702" l="681" r="96368">
                            <a14:backgroundMark x1="14075" y1="29797" x2="37571" y2="28393"/>
                            <a14:backgroundMark x1="42679" y1="22465" x2="64699" y2="22309"/>
                            <a14:backgroundMark x1="43246" y1="36037" x2="51192" y2="37441"/>
                          </a14:backgroundRemoval>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p:cNvSpPr txBox="1"/>
            <p:nvPr/>
          </p:nvSpPr>
          <p:spPr>
            <a:xfrm>
              <a:off x="1920871" y="1722256"/>
              <a:ext cx="683821" cy="334232"/>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75" name="TextBox 74"/>
            <p:cNvSpPr txBox="1"/>
            <p:nvPr/>
          </p:nvSpPr>
          <p:spPr>
            <a:xfrm>
              <a:off x="3373649" y="1873689"/>
              <a:ext cx="683821" cy="334232"/>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76" name="Group 75"/>
          <p:cNvGrpSpPr/>
          <p:nvPr/>
        </p:nvGrpSpPr>
        <p:grpSpPr>
          <a:xfrm>
            <a:off x="3820933" y="3032565"/>
            <a:ext cx="1138420" cy="284916"/>
            <a:chOff x="2083420" y="1692224"/>
            <a:chExt cx="2058289" cy="504460"/>
          </a:xfrm>
        </p:grpSpPr>
        <p:grpSp>
          <p:nvGrpSpPr>
            <p:cNvPr id="77" name="Group 76"/>
            <p:cNvGrpSpPr/>
            <p:nvPr/>
          </p:nvGrpSpPr>
          <p:grpSpPr>
            <a:xfrm>
              <a:off x="2110669" y="1692224"/>
              <a:ext cx="2031040" cy="504460"/>
              <a:chOff x="2088834" y="2115038"/>
              <a:chExt cx="2503458" cy="595632"/>
            </a:xfrm>
          </p:grpSpPr>
          <p:pic>
            <p:nvPicPr>
              <p:cNvPr id="80"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3">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mage result for mRNA transcripts"/>
              <p:cNvPicPr>
                <a:picLocks noChangeAspect="1" noChangeArrowheads="1"/>
              </p:cNvPicPr>
              <p:nvPr/>
            </p:nvPicPr>
            <p:blipFill rotWithShape="1">
              <a:blip r:embed="rId14">
                <a:duotone>
                  <a:prstClr val="black"/>
                  <a:srgbClr val="7030A0">
                    <a:tint val="45000"/>
                    <a:satMod val="400000"/>
                  </a:srgbClr>
                </a:duotone>
                <a:extLst>
                  <a:ext uri="{BEBA8EAE-BF5A-486C-A8C5-ECC9F3942E4B}">
                    <a14:imgProps xmlns:a14="http://schemas.microsoft.com/office/drawing/2010/main">
                      <a14:imgLayer r:embed="rId15">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TextBox 77"/>
            <p:cNvSpPr txBox="1"/>
            <p:nvPr/>
          </p:nvSpPr>
          <p:spPr>
            <a:xfrm>
              <a:off x="2083420" y="1753625"/>
              <a:ext cx="638199" cy="326962"/>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79" name="TextBox 78"/>
            <p:cNvSpPr txBox="1"/>
            <p:nvPr/>
          </p:nvSpPr>
          <p:spPr>
            <a:xfrm>
              <a:off x="3363138" y="1857484"/>
              <a:ext cx="638199" cy="326962"/>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100" name="Group 99"/>
          <p:cNvGrpSpPr/>
          <p:nvPr/>
        </p:nvGrpSpPr>
        <p:grpSpPr>
          <a:xfrm>
            <a:off x="3801147" y="2651997"/>
            <a:ext cx="1163345" cy="312243"/>
            <a:chOff x="2083420" y="1692224"/>
            <a:chExt cx="2058289" cy="504460"/>
          </a:xfrm>
        </p:grpSpPr>
        <p:grpSp>
          <p:nvGrpSpPr>
            <p:cNvPr id="101" name="Group 100"/>
            <p:cNvGrpSpPr/>
            <p:nvPr/>
          </p:nvGrpSpPr>
          <p:grpSpPr>
            <a:xfrm>
              <a:off x="2110669" y="1692224"/>
              <a:ext cx="2031040" cy="504460"/>
              <a:chOff x="2088834" y="2115038"/>
              <a:chExt cx="2503458" cy="595632"/>
            </a:xfrm>
          </p:grpSpPr>
          <p:pic>
            <p:nvPicPr>
              <p:cNvPr id="104"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6">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mage result for mRNA transcripts"/>
              <p:cNvPicPr>
                <a:picLocks noChangeAspect="1" noChangeArrowheads="1"/>
              </p:cNvPicPr>
              <p:nvPr/>
            </p:nvPicPr>
            <p:blipFill rotWithShape="1">
              <a:blip r:embed="rId14">
                <a:duotone>
                  <a:prstClr val="black"/>
                  <a:srgbClr val="FF0000">
                    <a:tint val="45000"/>
                    <a:satMod val="400000"/>
                  </a:srgbClr>
                </a:duotone>
                <a:extLst>
                  <a:ext uri="{BEBA8EAE-BF5A-486C-A8C5-ECC9F3942E4B}">
                    <a14:imgProps xmlns:a14="http://schemas.microsoft.com/office/drawing/2010/main">
                      <a14:imgLayer r:embed="rId17">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02" name="TextBox 101"/>
            <p:cNvSpPr txBox="1"/>
            <p:nvPr/>
          </p:nvSpPr>
          <p:spPr>
            <a:xfrm>
              <a:off x="2083420" y="1753625"/>
              <a:ext cx="624526" cy="298347"/>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03" name="TextBox 102"/>
            <p:cNvSpPr txBox="1"/>
            <p:nvPr/>
          </p:nvSpPr>
          <p:spPr>
            <a:xfrm>
              <a:off x="3400180" y="1883180"/>
              <a:ext cx="624526" cy="298347"/>
            </a:xfrm>
            <a:prstGeom prst="rect">
              <a:avLst/>
            </a:prstGeom>
            <a:noFill/>
          </p:spPr>
          <p:txBody>
            <a:bodyPr wrap="none" rtlCol="0">
              <a:spAutoFit/>
            </a:bodyPr>
            <a:lstStyle/>
            <a:p>
              <a:r>
                <a:rPr lang="en-US" sz="600" b="1" dirty="0">
                  <a:latin typeface="Arial" charset="0"/>
                  <a:ea typeface="Arial" charset="0"/>
                  <a:cs typeface="Arial" charset="0"/>
                </a:rPr>
                <a:t>RNA</a:t>
              </a:r>
            </a:p>
          </p:txBody>
        </p:sp>
      </p:grpSp>
      <p:grpSp>
        <p:nvGrpSpPr>
          <p:cNvPr id="106" name="Group 105"/>
          <p:cNvGrpSpPr/>
          <p:nvPr/>
        </p:nvGrpSpPr>
        <p:grpSpPr>
          <a:xfrm>
            <a:off x="3843324" y="3386013"/>
            <a:ext cx="1080629" cy="286301"/>
            <a:chOff x="2083420" y="1692224"/>
            <a:chExt cx="2058289" cy="513508"/>
          </a:xfrm>
        </p:grpSpPr>
        <p:grpSp>
          <p:nvGrpSpPr>
            <p:cNvPr id="107" name="Group 106"/>
            <p:cNvGrpSpPr/>
            <p:nvPr/>
          </p:nvGrpSpPr>
          <p:grpSpPr>
            <a:xfrm>
              <a:off x="2110669" y="1692224"/>
              <a:ext cx="2031040" cy="504460"/>
              <a:chOff x="2088834" y="2115038"/>
              <a:chExt cx="2503458" cy="595632"/>
            </a:xfrm>
          </p:grpSpPr>
          <p:pic>
            <p:nvPicPr>
              <p:cNvPr id="110"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8">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mage result for mRNA transcripts"/>
              <p:cNvPicPr>
                <a:picLocks noChangeAspect="1" noChangeArrowheads="1"/>
              </p:cNvPicPr>
              <p:nvPr/>
            </p:nvPicPr>
            <p:blipFill rotWithShape="1">
              <a:blip r:embed="rId14">
                <a:duotone>
                  <a:prstClr val="black"/>
                  <a:srgbClr val="FFFF00">
                    <a:tint val="45000"/>
                    <a:satMod val="400000"/>
                  </a:srgbClr>
                </a:duotone>
                <a:extLst>
                  <a:ext uri="{BEBA8EAE-BF5A-486C-A8C5-ECC9F3942E4B}">
                    <a14:imgProps xmlns:a14="http://schemas.microsoft.com/office/drawing/2010/main">
                      <a14:imgLayer r:embed="rId17">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TextBox 107"/>
            <p:cNvSpPr txBox="1"/>
            <p:nvPr/>
          </p:nvSpPr>
          <p:spPr>
            <a:xfrm>
              <a:off x="2083420" y="1753624"/>
              <a:ext cx="672330" cy="331216"/>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09" name="TextBox 108"/>
            <p:cNvSpPr txBox="1"/>
            <p:nvPr/>
          </p:nvSpPr>
          <p:spPr>
            <a:xfrm>
              <a:off x="3384023" y="1874516"/>
              <a:ext cx="672330" cy="331216"/>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112" name="Group 111"/>
          <p:cNvGrpSpPr/>
          <p:nvPr/>
        </p:nvGrpSpPr>
        <p:grpSpPr>
          <a:xfrm>
            <a:off x="3793757" y="2284917"/>
            <a:ext cx="1166769" cy="288460"/>
            <a:chOff x="2083420" y="1692224"/>
            <a:chExt cx="2058289" cy="555617"/>
          </a:xfrm>
        </p:grpSpPr>
        <p:grpSp>
          <p:nvGrpSpPr>
            <p:cNvPr id="113" name="Group 112"/>
            <p:cNvGrpSpPr/>
            <p:nvPr/>
          </p:nvGrpSpPr>
          <p:grpSpPr>
            <a:xfrm>
              <a:off x="2110669" y="1692224"/>
              <a:ext cx="2031040" cy="504460"/>
              <a:chOff x="2088834" y="2115038"/>
              <a:chExt cx="2503458" cy="595632"/>
            </a:xfrm>
          </p:grpSpPr>
          <p:pic>
            <p:nvPicPr>
              <p:cNvPr id="116"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9">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mage result for mRNA transcripts"/>
              <p:cNvPicPr>
                <a:picLocks noChangeAspect="1" noChangeArrowheads="1"/>
              </p:cNvPicPr>
              <p:nvPr/>
            </p:nvPicPr>
            <p:blipFill rotWithShape="1">
              <a:blip r:embed="rId14">
                <a:duotone>
                  <a:prstClr val="black"/>
                  <a:schemeClr val="accent5">
                    <a:tint val="45000"/>
                    <a:satMod val="400000"/>
                  </a:schemeClr>
                </a:duotone>
                <a:extLst>
                  <a:ext uri="{BEBA8EAE-BF5A-486C-A8C5-ECC9F3942E4B}">
                    <a14:imgProps xmlns:a14="http://schemas.microsoft.com/office/drawing/2010/main">
                      <a14:imgLayer r:embed="rId17">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14" name="TextBox 113"/>
            <p:cNvSpPr txBox="1"/>
            <p:nvPr/>
          </p:nvSpPr>
          <p:spPr>
            <a:xfrm>
              <a:off x="2083420" y="1753626"/>
              <a:ext cx="622693" cy="355694"/>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15" name="TextBox 114"/>
            <p:cNvSpPr txBox="1"/>
            <p:nvPr/>
          </p:nvSpPr>
          <p:spPr>
            <a:xfrm>
              <a:off x="3376239" y="1892147"/>
              <a:ext cx="622693" cy="355694"/>
            </a:xfrm>
            <a:prstGeom prst="rect">
              <a:avLst/>
            </a:prstGeom>
            <a:noFill/>
          </p:spPr>
          <p:txBody>
            <a:bodyPr wrap="none" rtlCol="0">
              <a:spAutoFit/>
            </a:bodyPr>
            <a:lstStyle/>
            <a:p>
              <a:r>
                <a:rPr lang="en-US" sz="600" b="1" dirty="0">
                  <a:latin typeface="Arial" charset="0"/>
                  <a:ea typeface="Arial" charset="0"/>
                  <a:cs typeface="Arial" charset="0"/>
                </a:rPr>
                <a:t>RNA</a:t>
              </a:r>
            </a:p>
          </p:txBody>
        </p:sp>
      </p:grpSp>
      <p:pic>
        <p:nvPicPr>
          <p:cNvPr id="118" name="Picture 117"/>
          <p:cNvPicPr>
            <a:picLocks noChangeAspect="1"/>
          </p:cNvPicPr>
          <p:nvPr/>
        </p:nvPicPr>
        <p:blipFill>
          <a:blip r:embed="rId20">
            <a:duotone>
              <a:prstClr val="black"/>
              <a:schemeClr val="accent5">
                <a:tint val="45000"/>
                <a:satMod val="400000"/>
              </a:scheme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21081834">
            <a:off x="5766439" y="2280599"/>
            <a:ext cx="658753" cy="495972"/>
          </a:xfrm>
          <a:prstGeom prst="rect">
            <a:avLst/>
          </a:prstGeom>
        </p:spPr>
      </p:pic>
      <p:pic>
        <p:nvPicPr>
          <p:cNvPr id="119" name="Picture 118"/>
          <p:cNvPicPr>
            <a:picLocks noChangeAspect="1"/>
          </p:cNvPicPr>
          <p:nvPr/>
        </p:nvPicPr>
        <p:blipFill>
          <a:blip r:embed="rId22">
            <a:duotone>
              <a:prstClr val="black"/>
              <a:srgbClr val="00B050">
                <a:tint val="45000"/>
                <a:satMod val="400000"/>
              </a:srgbClr>
            </a:duotone>
            <a:extLst>
              <a:ext uri="{BEBA8EAE-BF5A-486C-A8C5-ECC9F3942E4B}">
                <a14:imgProps xmlns:a14="http://schemas.microsoft.com/office/drawing/2010/main">
                  <a14:imgLayer r:embed="rId23">
                    <a14:imgEffect>
                      <a14:backgroundRemoval t="0" b="89744" l="0" r="98456"/>
                    </a14:imgEffect>
                  </a14:imgLayer>
                </a14:imgProps>
              </a:ext>
            </a:extLst>
          </a:blip>
          <a:stretch>
            <a:fillRect/>
          </a:stretch>
        </p:blipFill>
        <p:spPr>
          <a:xfrm rot="1478568">
            <a:off x="5823600" y="1800005"/>
            <a:ext cx="714396" cy="537866"/>
          </a:xfrm>
          <a:prstGeom prst="rect">
            <a:avLst/>
          </a:prstGeom>
        </p:spPr>
      </p:pic>
      <p:pic>
        <p:nvPicPr>
          <p:cNvPr id="120" name="Picture 119"/>
          <p:cNvPicPr>
            <a:picLocks noChangeAspect="1"/>
          </p:cNvPicPr>
          <p:nvPr/>
        </p:nvPicPr>
        <p:blipFill>
          <a:blip r:embed="rId24">
            <a:duotone>
              <a:prstClr val="black"/>
              <a:srgbClr val="FF0000">
                <a:tint val="45000"/>
                <a:satMod val="400000"/>
              </a:srgbClr>
            </a:duotone>
            <a:extLst>
              <a:ext uri="{BEBA8EAE-BF5A-486C-A8C5-ECC9F3942E4B}">
                <a14:imgProps xmlns:a14="http://schemas.microsoft.com/office/drawing/2010/main">
                  <a14:imgLayer r:embed="rId25">
                    <a14:imgEffect>
                      <a14:backgroundRemoval t="0" b="97436" l="0" r="98842"/>
                    </a14:imgEffect>
                  </a14:imgLayer>
                </a14:imgProps>
              </a:ext>
            </a:extLst>
          </a:blip>
          <a:stretch>
            <a:fillRect/>
          </a:stretch>
        </p:blipFill>
        <p:spPr>
          <a:xfrm rot="16420759">
            <a:off x="5689340" y="2922913"/>
            <a:ext cx="549545" cy="413750"/>
          </a:xfrm>
          <a:prstGeom prst="rect">
            <a:avLst/>
          </a:prstGeom>
        </p:spPr>
      </p:pic>
      <p:pic>
        <p:nvPicPr>
          <p:cNvPr id="121" name="Picture 120"/>
          <p:cNvPicPr>
            <a:picLocks noChangeAspect="1"/>
          </p:cNvPicPr>
          <p:nvPr/>
        </p:nvPicPr>
        <p:blipFill>
          <a:blip r:embed="rId20">
            <a:duotone>
              <a:prstClr val="black"/>
              <a:srgbClr val="7030A0">
                <a:tint val="45000"/>
                <a:satMod val="400000"/>
              </a:srgb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15597871">
            <a:off x="6084380" y="2695171"/>
            <a:ext cx="732080" cy="551180"/>
          </a:xfrm>
          <a:prstGeom prst="rect">
            <a:avLst/>
          </a:prstGeom>
        </p:spPr>
      </p:pic>
      <p:pic>
        <p:nvPicPr>
          <p:cNvPr id="122" name="Picture 121"/>
          <p:cNvPicPr>
            <a:picLocks noChangeAspect="1"/>
          </p:cNvPicPr>
          <p:nvPr/>
        </p:nvPicPr>
        <p:blipFill>
          <a:blip r:embed="rId22">
            <a:duotone>
              <a:prstClr val="black"/>
              <a:srgbClr val="00B050">
                <a:tint val="45000"/>
                <a:satMod val="400000"/>
              </a:srgbClr>
            </a:duotone>
            <a:extLst>
              <a:ext uri="{BEBA8EAE-BF5A-486C-A8C5-ECC9F3942E4B}">
                <a14:imgProps xmlns:a14="http://schemas.microsoft.com/office/drawing/2010/main">
                  <a14:imgLayer r:embed="rId23">
                    <a14:imgEffect>
                      <a14:backgroundRemoval t="0" b="89744" l="0" r="98456"/>
                    </a14:imgEffect>
                  </a14:imgLayer>
                </a14:imgProps>
              </a:ext>
            </a:extLst>
          </a:blip>
          <a:stretch>
            <a:fillRect/>
          </a:stretch>
        </p:blipFill>
        <p:spPr>
          <a:xfrm rot="3083096">
            <a:off x="7786715" y="1829658"/>
            <a:ext cx="395160" cy="297514"/>
          </a:xfrm>
          <a:prstGeom prst="rect">
            <a:avLst/>
          </a:prstGeom>
        </p:spPr>
      </p:pic>
      <p:pic>
        <p:nvPicPr>
          <p:cNvPr id="123" name="Picture 122"/>
          <p:cNvPicPr>
            <a:picLocks noChangeAspect="1"/>
          </p:cNvPicPr>
          <p:nvPr/>
        </p:nvPicPr>
        <p:blipFill>
          <a:blip r:embed="rId20">
            <a:duotone>
              <a:prstClr val="black"/>
              <a:srgbClr val="7030A0">
                <a:tint val="45000"/>
                <a:satMod val="400000"/>
              </a:srgb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15597871">
            <a:off x="7723934" y="1946672"/>
            <a:ext cx="400887" cy="301826"/>
          </a:xfrm>
          <a:prstGeom prst="rect">
            <a:avLst/>
          </a:prstGeom>
        </p:spPr>
      </p:pic>
      <p:grpSp>
        <p:nvGrpSpPr>
          <p:cNvPr id="22" name="Group 21"/>
          <p:cNvGrpSpPr/>
          <p:nvPr/>
        </p:nvGrpSpPr>
        <p:grpSpPr>
          <a:xfrm>
            <a:off x="7118900" y="1964966"/>
            <a:ext cx="1078867" cy="481627"/>
            <a:chOff x="5398163" y="1708641"/>
            <a:chExt cx="1078867" cy="481627"/>
          </a:xfrm>
        </p:grpSpPr>
        <p:pic>
          <p:nvPicPr>
            <p:cNvPr id="124" name="Picture 123"/>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026" b="100000" l="26255" r="99614"/>
                      </a14:imgEffect>
                    </a14:imgLayer>
                  </a14:imgProps>
                </a:ext>
              </a:extLst>
            </a:blip>
            <a:stretch>
              <a:fillRect/>
            </a:stretch>
          </p:blipFill>
          <p:spPr>
            <a:xfrm rot="4550757" flipH="1">
              <a:off x="6049962" y="1763200"/>
              <a:ext cx="481627" cy="372509"/>
            </a:xfrm>
            <a:prstGeom prst="rect">
              <a:avLst/>
            </a:prstGeom>
          </p:spPr>
        </p:pic>
        <p:pic>
          <p:nvPicPr>
            <p:cNvPr id="125" name="Picture 124"/>
            <p:cNvPicPr>
              <a:picLocks noChangeAspect="1"/>
            </p:cNvPicPr>
            <p:nvPr/>
          </p:nvPicPr>
          <p:blipFill>
            <a:blip r:embed="rId20">
              <a:duotone>
                <a:prstClr val="black"/>
                <a:schemeClr val="accent5">
                  <a:tint val="45000"/>
                  <a:satMod val="400000"/>
                </a:scheme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21081834">
              <a:off x="5398163" y="1761327"/>
              <a:ext cx="449701" cy="338578"/>
            </a:xfrm>
            <a:prstGeom prst="rect">
              <a:avLst/>
            </a:prstGeom>
          </p:spPr>
        </p:pic>
      </p:grpSp>
      <p:pic>
        <p:nvPicPr>
          <p:cNvPr id="126" name="Picture 125"/>
          <p:cNvPicPr>
            <a:picLocks noChangeAspect="1"/>
          </p:cNvPicPr>
          <p:nvPr/>
        </p:nvPicPr>
        <p:blipFill>
          <a:blip r:embed="rId24">
            <a:duotone>
              <a:prstClr val="black"/>
              <a:srgbClr val="FF0000">
                <a:tint val="45000"/>
                <a:satMod val="400000"/>
              </a:srgbClr>
            </a:duotone>
            <a:extLst>
              <a:ext uri="{BEBA8EAE-BF5A-486C-A8C5-ECC9F3942E4B}">
                <a14:imgProps xmlns:a14="http://schemas.microsoft.com/office/drawing/2010/main">
                  <a14:imgLayer r:embed="rId25">
                    <a14:imgEffect>
                      <a14:backgroundRemoval t="0" b="97436" l="0" r="98842"/>
                    </a14:imgEffect>
                  </a14:imgLayer>
                </a14:imgProps>
              </a:ext>
            </a:extLst>
          </a:blip>
          <a:stretch>
            <a:fillRect/>
          </a:stretch>
        </p:blipFill>
        <p:spPr>
          <a:xfrm rot="16420759">
            <a:off x="7082217" y="2013980"/>
            <a:ext cx="288339" cy="217089"/>
          </a:xfrm>
          <a:prstGeom prst="rect">
            <a:avLst/>
          </a:prstGeom>
        </p:spPr>
      </p:pic>
      <p:sp>
        <p:nvSpPr>
          <p:cNvPr id="24" name="Right Arrow 23"/>
          <p:cNvSpPr/>
          <p:nvPr/>
        </p:nvSpPr>
        <p:spPr>
          <a:xfrm>
            <a:off x="3274495" y="3707410"/>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p:cNvSpPr/>
          <p:nvPr/>
        </p:nvSpPr>
        <p:spPr>
          <a:xfrm>
            <a:off x="5338911" y="368981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p:cNvSpPr/>
          <p:nvPr/>
        </p:nvSpPr>
        <p:spPr>
          <a:xfrm>
            <a:off x="6785580" y="3697418"/>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p:cNvSpPr/>
          <p:nvPr/>
        </p:nvSpPr>
        <p:spPr>
          <a:xfrm>
            <a:off x="8469577" y="369440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1816403" y="4536267"/>
            <a:ext cx="8758468" cy="2228860"/>
            <a:chOff x="292403" y="4536267"/>
            <a:chExt cx="8758468" cy="2228860"/>
          </a:xfrm>
        </p:grpSpPr>
        <p:grpSp>
          <p:nvGrpSpPr>
            <p:cNvPr id="16" name="Group 15"/>
            <p:cNvGrpSpPr/>
            <p:nvPr/>
          </p:nvGrpSpPr>
          <p:grpSpPr>
            <a:xfrm>
              <a:off x="419304" y="4536267"/>
              <a:ext cx="8592827" cy="2228860"/>
              <a:chOff x="419304" y="4536267"/>
              <a:chExt cx="8592827" cy="2228860"/>
            </a:xfrm>
          </p:grpSpPr>
          <p:grpSp>
            <p:nvGrpSpPr>
              <p:cNvPr id="9" name="Group 8"/>
              <p:cNvGrpSpPr/>
              <p:nvPr/>
            </p:nvGrpSpPr>
            <p:grpSpPr>
              <a:xfrm>
                <a:off x="419304" y="5101533"/>
                <a:ext cx="1116491" cy="900246"/>
                <a:chOff x="1018094" y="5618814"/>
                <a:chExt cx="1116491" cy="900246"/>
              </a:xfrm>
            </p:grpSpPr>
            <p:sp>
              <p:nvSpPr>
                <p:cNvPr id="7" name="TextBox 6"/>
                <p:cNvSpPr txBox="1"/>
                <p:nvPr/>
              </p:nvSpPr>
              <p:spPr>
                <a:xfrm>
                  <a:off x="1018094" y="5618814"/>
                  <a:ext cx="1116491" cy="900246"/>
                </a:xfrm>
                <a:prstGeom prst="rect">
                  <a:avLst/>
                </a:prstGeom>
                <a:solidFill>
                  <a:srgbClr val="FFFCD9"/>
                </a:solidFill>
                <a:ln>
                  <a:solidFill>
                    <a:schemeClr val="tx1">
                      <a:lumMod val="50000"/>
                      <a:lumOff val="50000"/>
                    </a:schemeClr>
                  </a:solidFill>
                </a:ln>
              </p:spPr>
              <p:txBody>
                <a:bodyPr wrap="square" rtlCol="0">
                  <a:spAutoFit/>
                </a:bodyPr>
                <a:lstStyle/>
                <a:p>
                  <a:pPr algn="ctr"/>
                  <a:r>
                    <a:rPr lang="en-US" sz="1050" b="1" dirty="0">
                      <a:latin typeface="Apple Chancery" charset="0"/>
                      <a:ea typeface="Apple Chancery" charset="0"/>
                      <a:cs typeface="Apple Chancery" charset="0"/>
                    </a:rPr>
                    <a:t>Recipe</a:t>
                  </a:r>
                </a:p>
                <a:p>
                  <a:r>
                    <a:rPr lang="en-US" sz="1050" b="1" dirty="0">
                      <a:latin typeface="Apple Chancery" charset="0"/>
                      <a:ea typeface="Apple Chancery" charset="0"/>
                      <a:cs typeface="Apple Chancery" charset="0"/>
                    </a:rPr>
                    <a:t>1. </a:t>
                  </a:r>
                </a:p>
                <a:p>
                  <a:r>
                    <a:rPr lang="en-US" sz="1050" b="1" dirty="0">
                      <a:latin typeface="Apple Chancery" charset="0"/>
                      <a:ea typeface="Apple Chancery" charset="0"/>
                      <a:cs typeface="Apple Chancery" charset="0"/>
                    </a:rPr>
                    <a:t>2.</a:t>
                  </a:r>
                </a:p>
                <a:p>
                  <a:r>
                    <a:rPr lang="en-US" sz="1050" b="1" dirty="0">
                      <a:latin typeface="Apple Chancery" charset="0"/>
                      <a:ea typeface="Apple Chancery" charset="0"/>
                      <a:cs typeface="Apple Chancery" charset="0"/>
                    </a:rPr>
                    <a:t>3.</a:t>
                  </a:r>
                </a:p>
                <a:p>
                  <a:r>
                    <a:rPr lang="en-US" sz="1050" b="1" dirty="0">
                      <a:latin typeface="Apple Chancery" charset="0"/>
                      <a:ea typeface="Apple Chancery" charset="0"/>
                      <a:cs typeface="Apple Chancery" charset="0"/>
                    </a:rPr>
                    <a:t>4. </a:t>
                  </a:r>
                </a:p>
              </p:txBody>
            </p:sp>
            <p:sp>
              <p:nvSpPr>
                <p:cNvPr id="8" name="Freeform 7"/>
                <p:cNvSpPr/>
                <p:nvPr/>
              </p:nvSpPr>
              <p:spPr>
                <a:xfrm>
                  <a:off x="1257236" y="587562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276796" y="6021364"/>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1257235" y="618000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1257235" y="6353618"/>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2269756" y="4871880"/>
                <a:ext cx="1323304" cy="1509240"/>
                <a:chOff x="2402058" y="5355584"/>
                <a:chExt cx="1144782" cy="1328003"/>
              </a:xfrm>
            </p:grpSpPr>
            <p:pic>
              <p:nvPicPr>
                <p:cNvPr id="34" name="Picture 4" descr="mage result for shouting head chef cartoon"/>
                <p:cNvPicPr>
                  <a:picLocks noChangeAspect="1" noChangeArrowheads="1"/>
                </p:cNvPicPr>
                <p:nvPr/>
              </p:nvPicPr>
              <p:blipFill>
                <a:blip r:embed="rId26">
                  <a:duotone>
                    <a:prstClr val="black"/>
                    <a:srgbClr val="FF0000">
                      <a:tint val="45000"/>
                      <a:satMod val="400000"/>
                    </a:srgbClr>
                  </a:duotone>
                  <a:extLst>
                    <a:ext uri="{BEBA8EAE-BF5A-486C-A8C5-ECC9F3942E4B}">
                      <a14:imgProps xmlns:a14="http://schemas.microsoft.com/office/drawing/2010/main">
                        <a14:imgLayer r:embed="rId27">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939042" y="5355584"/>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age result for shouting head chef cartoon"/>
                <p:cNvPicPr>
                  <a:picLocks noChangeAspect="1" noChangeArrowheads="1"/>
                </p:cNvPicPr>
                <p:nvPr/>
              </p:nvPicPr>
              <p:blipFill>
                <a:blip r:embed="rId26">
                  <a:duotone>
                    <a:prstClr val="black"/>
                    <a:schemeClr val="accent5">
                      <a:tint val="45000"/>
                      <a:satMod val="400000"/>
                    </a:schemeClr>
                  </a:duotone>
                  <a:extLst>
                    <a:ext uri="{BEBA8EAE-BF5A-486C-A8C5-ECC9F3942E4B}">
                      <a14:imgProps xmlns:a14="http://schemas.microsoft.com/office/drawing/2010/main">
                        <a14:imgLayer r:embed="rId28">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535" y="5634836"/>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mage result for shouting head chef cartoon"/>
                <p:cNvPicPr>
                  <a:picLocks noChangeAspect="1" noChangeArrowheads="1"/>
                </p:cNvPicPr>
                <p:nvPr/>
              </p:nvPicPr>
              <p:blipFill>
                <a:blip r:embed="rId26">
                  <a:duotone>
                    <a:prstClr val="black"/>
                    <a:srgbClr val="00B050">
                      <a:tint val="45000"/>
                      <a:satMod val="400000"/>
                    </a:srgbClr>
                  </a:duotone>
                  <a:extLst>
                    <a:ext uri="{BEBA8EAE-BF5A-486C-A8C5-ECC9F3942E4B}">
                      <a14:imgProps xmlns:a14="http://schemas.microsoft.com/office/drawing/2010/main">
                        <a14:imgLayer r:embed="rId29">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402058" y="6074911"/>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mage result for shouting head chef cartoon"/>
                <p:cNvPicPr>
                  <a:picLocks noChangeAspect="1" noChangeArrowheads="1"/>
                </p:cNvPicPr>
                <p:nvPr/>
              </p:nvPicPr>
              <p:blipFill>
                <a:blip r:embed="rId26">
                  <a:duotone>
                    <a:prstClr val="black"/>
                    <a:srgbClr val="7030A0">
                      <a:tint val="45000"/>
                      <a:satMod val="400000"/>
                    </a:srgbClr>
                  </a:duotone>
                  <a:extLst>
                    <a:ext uri="{BEBA8EAE-BF5A-486C-A8C5-ECC9F3942E4B}">
                      <a14:imgProps xmlns:a14="http://schemas.microsoft.com/office/drawing/2010/main">
                        <a14:imgLayer r:embed="rId30">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070128" y="5770832"/>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age result for shouting head chef cartoon"/>
                <p:cNvPicPr>
                  <a:picLocks noChangeAspect="1" noChangeArrowheads="1"/>
                </p:cNvPicPr>
                <p:nvPr/>
              </p:nvPicPr>
              <p:blipFill>
                <a:blip r:embed="rId26">
                  <a:duotone>
                    <a:prstClr val="black"/>
                    <a:srgbClr val="FFFF00">
                      <a:tint val="45000"/>
                      <a:satMod val="400000"/>
                    </a:srgbClr>
                  </a:duotone>
                  <a:extLst>
                    <a:ext uri="{BEBA8EAE-BF5A-486C-A8C5-ECC9F3942E4B}">
                      <a14:imgProps xmlns:a14="http://schemas.microsoft.com/office/drawing/2010/main">
                        <a14:imgLayer r:embed="rId31">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732176" y="6220623"/>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e result for shouting head chef cartoon"/>
                <p:cNvPicPr>
                  <a:picLocks noChangeAspect="1" noChangeArrowheads="1"/>
                </p:cNvPicPr>
                <p:nvPr/>
              </p:nvPicPr>
              <p:blipFill>
                <a:blip r:embed="rId26">
                  <a:extLst>
                    <a:ext uri="{BEBA8EAE-BF5A-486C-A8C5-ECC9F3942E4B}">
                      <a14:imgProps xmlns:a14="http://schemas.microsoft.com/office/drawing/2010/main">
                        <a14:imgLayer r:embed="rId32">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192356" y="6232041"/>
                  <a:ext cx="354484" cy="45154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mage result for dinner cartoon"/>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51556" y="5267944"/>
                <a:ext cx="1760575" cy="66771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5803415" y="4723949"/>
                <a:ext cx="963312" cy="968751"/>
                <a:chOff x="3806573" y="3685850"/>
                <a:chExt cx="1865443" cy="1948986"/>
              </a:xfrm>
            </p:grpSpPr>
            <p:pic>
              <p:nvPicPr>
                <p:cNvPr id="54" name="Picture 53"/>
                <p:cNvPicPr>
                  <a:picLocks noChangeAspect="1"/>
                </p:cNvPicPr>
                <p:nvPr/>
              </p:nvPicPr>
              <p:blipFill rotWithShape="1">
                <a:blip r:embed="rId34">
                  <a:extLst>
                    <a:ext uri="{BEBA8EAE-BF5A-486C-A8C5-ECC9F3942E4B}">
                      <a14:imgProps xmlns:a14="http://schemas.microsoft.com/office/drawing/2010/main">
                        <a14:imgLayer r:embed="rId35">
                          <a14:imgEffect>
                            <a14:backgroundRemoval t="0" b="81977" l="15452" r="87172">
                              <a14:foregroundMark x1="30321" y1="4942" x2="31778" y2="27326"/>
                              <a14:foregroundMark x1="43149" y1="41860" x2="46939" y2="41860"/>
                              <a14:foregroundMark x1="37609" y1="75291" x2="51312" y2="74419"/>
                            </a14:backgroundRemoval>
                          </a14:imgEffect>
                        </a14:imgLayer>
                      </a14:imgProps>
                    </a:ext>
                    <a:ext uri="{28A0092B-C50C-407E-A947-70E740481C1C}">
                      <a14:useLocalDpi xmlns:a14="http://schemas.microsoft.com/office/drawing/2010/main" val="0"/>
                    </a:ext>
                  </a:extLst>
                </a:blip>
                <a:srcRect l="16193" r="12768" b="17733"/>
                <a:stretch/>
              </p:blipFill>
              <p:spPr>
                <a:xfrm>
                  <a:off x="3806573" y="3685850"/>
                  <a:ext cx="1485380" cy="1725150"/>
                </a:xfrm>
                <a:prstGeom prst="rect">
                  <a:avLst/>
                </a:prstGeom>
              </p:spPr>
            </p:pic>
            <p:pic>
              <p:nvPicPr>
                <p:cNvPr id="55" name="Picture 54"/>
                <p:cNvPicPr>
                  <a:picLocks noChangeAspect="1"/>
                </p:cNvPicPr>
                <p:nvPr/>
              </p:nvPicPr>
              <p:blipFill rotWithShape="1">
                <a:blip r:embed="rId36">
                  <a:duotone>
                    <a:prstClr val="black"/>
                    <a:srgbClr val="FF0000">
                      <a:tint val="45000"/>
                      <a:satMod val="400000"/>
                    </a:srgbClr>
                  </a:duotone>
                  <a:extLst>
                    <a:ext uri="{BEBA8EAE-BF5A-486C-A8C5-ECC9F3942E4B}">
                      <a14:imgProps xmlns:a14="http://schemas.microsoft.com/office/drawing/2010/main">
                        <a14:imgLayer r:embed="rId37">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3959562" y="3734158"/>
                  <a:ext cx="1485380" cy="1725150"/>
                </a:xfrm>
                <a:prstGeom prst="rect">
                  <a:avLst/>
                </a:prstGeom>
              </p:spPr>
            </p:pic>
            <p:pic>
              <p:nvPicPr>
                <p:cNvPr id="56" name="Picture 55"/>
                <p:cNvPicPr>
                  <a:picLocks noChangeAspect="1"/>
                </p:cNvPicPr>
                <p:nvPr/>
              </p:nvPicPr>
              <p:blipFill rotWithShape="1">
                <a:blip r:embed="rId36">
                  <a:duotone>
                    <a:prstClr val="black"/>
                    <a:schemeClr val="accent5">
                      <a:tint val="45000"/>
                      <a:satMod val="400000"/>
                    </a:schemeClr>
                  </a:duotone>
                  <a:extLst>
                    <a:ext uri="{BEBA8EAE-BF5A-486C-A8C5-ECC9F3942E4B}">
                      <a14:imgProps xmlns:a14="http://schemas.microsoft.com/office/drawing/2010/main">
                        <a14:imgLayer r:embed="rId38">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4186636" y="3909686"/>
                  <a:ext cx="1485380" cy="1725150"/>
                </a:xfrm>
                <a:prstGeom prst="rect">
                  <a:avLst/>
                </a:prstGeom>
              </p:spPr>
            </p:pic>
          </p:grpSp>
          <p:grpSp>
            <p:nvGrpSpPr>
              <p:cNvPr id="43" name="Group 42"/>
              <p:cNvGrpSpPr/>
              <p:nvPr/>
            </p:nvGrpSpPr>
            <p:grpSpPr>
              <a:xfrm>
                <a:off x="4024831" y="4685112"/>
                <a:ext cx="1340046" cy="1903510"/>
                <a:chOff x="3861068" y="4899933"/>
                <a:chExt cx="1340046" cy="1903510"/>
              </a:xfrm>
            </p:grpSpPr>
            <p:pic>
              <p:nvPicPr>
                <p:cNvPr id="58" name="Picture 10" descr="mage result for chefs 3D stick figure illustration"/>
                <p:cNvPicPr>
                  <a:picLocks noChangeAspect="1" noChangeArrowheads="1"/>
                </p:cNvPicPr>
                <p:nvPr/>
              </p:nvPicPr>
              <p:blipFill rotWithShape="1">
                <a:blip r:embed="rId39">
                  <a:duotone>
                    <a:prstClr val="black"/>
                    <a:schemeClr val="accent5">
                      <a:tint val="45000"/>
                      <a:satMod val="400000"/>
                    </a:schemeClr>
                  </a:duotone>
                  <a:extLst>
                    <a:ext uri="{BEBA8EAE-BF5A-486C-A8C5-ECC9F3942E4B}">
                      <a14:imgProps xmlns:a14="http://schemas.microsoft.com/office/drawing/2010/main">
                        <a14:imgLayer r:embed="rId40">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3861068" y="5708174"/>
                  <a:ext cx="356251" cy="109526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mage result for chefs 3D stick figure illustration"/>
                <p:cNvPicPr>
                  <a:picLocks noChangeAspect="1" noChangeArrowheads="1"/>
                </p:cNvPicPr>
                <p:nvPr/>
              </p:nvPicPr>
              <p:blipFill rotWithShape="1">
                <a:blip r:embed="rId41">
                  <a:duotone>
                    <a:prstClr val="black"/>
                    <a:srgbClr val="7030A0">
                      <a:tint val="45000"/>
                      <a:satMod val="400000"/>
                    </a:srgbClr>
                  </a:duotone>
                  <a:extLst>
                    <a:ext uri="{BEBA8EAE-BF5A-486C-A8C5-ECC9F3942E4B}">
                      <a14:imgProps xmlns:a14="http://schemas.microsoft.com/office/drawing/2010/main">
                        <a14:imgLayer r:embed="rId42">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3936929" y="5103506"/>
                  <a:ext cx="252777" cy="87837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mage result for chefs 3D stick figure illustration"/>
                <p:cNvPicPr>
                  <a:picLocks noChangeAspect="1" noChangeArrowheads="1"/>
                </p:cNvPicPr>
                <p:nvPr/>
              </p:nvPicPr>
              <p:blipFill rotWithShape="1">
                <a:blip r:embed="rId43">
                  <a:duotone>
                    <a:prstClr val="black"/>
                    <a:srgbClr val="FF0000">
                      <a:tint val="45000"/>
                      <a:satMod val="400000"/>
                    </a:srgbClr>
                  </a:duotone>
                  <a:extLst>
                    <a:ext uri="{BEBA8EAE-BF5A-486C-A8C5-ECC9F3942E4B}">
                      <a14:imgProps xmlns:a14="http://schemas.microsoft.com/office/drawing/2010/main">
                        <a14:imgLayer r:embed="rId44">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753004" y="4928063"/>
                  <a:ext cx="448110" cy="109526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mage result for chefs 3D stick figure illustration"/>
                <p:cNvPicPr>
                  <a:picLocks noChangeAspect="1" noChangeArrowheads="1"/>
                </p:cNvPicPr>
                <p:nvPr/>
              </p:nvPicPr>
              <p:blipFill rotWithShape="1">
                <a:blip r:embed="rId39">
                  <a:duotone>
                    <a:prstClr val="black"/>
                    <a:srgbClr val="00B050">
                      <a:tint val="45000"/>
                      <a:satMod val="400000"/>
                    </a:srgbClr>
                  </a:duotone>
                  <a:extLst>
                    <a:ext uri="{BEBA8EAE-BF5A-486C-A8C5-ECC9F3942E4B}">
                      <a14:imgProps xmlns:a14="http://schemas.microsoft.com/office/drawing/2010/main">
                        <a14:imgLayer r:embed="rId40">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4730482" y="5684406"/>
                  <a:ext cx="360566" cy="110853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mage result for chefs 3D stick figure illustration"/>
                <p:cNvPicPr>
                  <a:picLocks noChangeAspect="1" noChangeArrowheads="1"/>
                </p:cNvPicPr>
                <p:nvPr/>
              </p:nvPicPr>
              <p:blipFill rotWithShape="1">
                <a:blip r:embed="rId41">
                  <a:duotone>
                    <a:prstClr val="black"/>
                    <a:srgbClr val="FFFF00">
                      <a:tint val="45000"/>
                      <a:satMod val="400000"/>
                    </a:srgbClr>
                  </a:duotone>
                  <a:extLst>
                    <a:ext uri="{BEBA8EAE-BF5A-486C-A8C5-ECC9F3942E4B}">
                      <a14:imgProps xmlns:a14="http://schemas.microsoft.com/office/drawing/2010/main">
                        <a14:imgLayer r:embed="rId45">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4387579" y="5816622"/>
                  <a:ext cx="274545" cy="954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mage result for chefs 3D stick figure illustration"/>
                <p:cNvPicPr>
                  <a:picLocks noChangeAspect="1" noChangeArrowheads="1"/>
                </p:cNvPicPr>
                <p:nvPr/>
              </p:nvPicPr>
              <p:blipFill rotWithShape="1">
                <a:blip r:embed="rId43">
                  <a:extLst>
                    <a:ext uri="{BEBA8EAE-BF5A-486C-A8C5-ECC9F3942E4B}">
                      <a14:imgProps xmlns:a14="http://schemas.microsoft.com/office/drawing/2010/main">
                        <a14:imgLayer r:embed="rId46">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349291" y="4899933"/>
                  <a:ext cx="448110" cy="1095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5699807" y="5626432"/>
                <a:ext cx="1062144" cy="1138695"/>
                <a:chOff x="5052556" y="5172915"/>
                <a:chExt cx="1245373" cy="1245373"/>
              </a:xfrm>
            </p:grpSpPr>
            <p:pic>
              <p:nvPicPr>
                <p:cNvPr id="66" name="Picture 65"/>
                <p:cNvPicPr>
                  <a:picLocks noChangeAspect="1"/>
                </p:cNvPicPr>
                <p:nvPr/>
              </p:nvPicPr>
              <p:blipFill>
                <a:blip r:embed="rId47">
                  <a:duotone>
                    <a:prstClr val="black"/>
                    <a:srgbClr val="7030A0">
                      <a:tint val="45000"/>
                      <a:satMod val="400000"/>
                    </a:srgbClr>
                  </a:duotone>
                  <a:extLst>
                    <a:ext uri="{BEBA8EAE-BF5A-486C-A8C5-ECC9F3942E4B}">
                      <a14:imgProps xmlns:a14="http://schemas.microsoft.com/office/drawing/2010/main">
                        <a14:imgLayer r:embed="rId48">
                          <a14:imgEffect>
                            <a14:backgroundRemoval t="9645" b="89848" l="55838" r="96954"/>
                          </a14:imgEffect>
                        </a14:imgLayer>
                      </a14:imgProps>
                    </a:ext>
                    <a:ext uri="{28A0092B-C50C-407E-A947-70E740481C1C}">
                      <a14:useLocalDpi xmlns:a14="http://schemas.microsoft.com/office/drawing/2010/main" val="0"/>
                    </a:ext>
                  </a:extLst>
                </a:blip>
                <a:stretch>
                  <a:fillRect/>
                </a:stretch>
              </p:blipFill>
              <p:spPr>
                <a:xfrm>
                  <a:off x="5083863" y="5180417"/>
                  <a:ext cx="1200912" cy="1200912"/>
                </a:xfrm>
                <a:prstGeom prst="rect">
                  <a:avLst/>
                </a:prstGeom>
              </p:spPr>
            </p:pic>
            <p:pic>
              <p:nvPicPr>
                <p:cNvPr id="67" name="Picture 66"/>
                <p:cNvPicPr>
                  <a:picLocks noChangeAspect="1"/>
                </p:cNvPicPr>
                <p:nvPr/>
              </p:nvPicPr>
              <p:blipFill>
                <a:blip r:embed="rId49">
                  <a:duotone>
                    <a:prstClr val="black"/>
                    <a:srgbClr val="FFFF00">
                      <a:tint val="45000"/>
                      <a:satMod val="400000"/>
                    </a:srgbClr>
                  </a:duotone>
                  <a:extLst>
                    <a:ext uri="{BEBA8EAE-BF5A-486C-A8C5-ECC9F3942E4B}">
                      <a14:imgProps xmlns:a14="http://schemas.microsoft.com/office/drawing/2010/main">
                        <a14:imgLayer r:embed="rId50">
                          <a14:imgEffect>
                            <a14:backgroundRemoval t="4569" b="89848" l="36041" r="71066">
                              <a14:foregroundMark x1="51269" y1="50254" x2="48223" y2="52792"/>
                              <a14:foregroundMark x1="57360" y1="40609" x2="59391" y2="45685"/>
                              <a14:backgroundMark x1="65482" y1="47208" x2="70051" y2="41624"/>
                            </a14:backgroundRemoval>
                          </a14:imgEffect>
                        </a14:imgLayer>
                      </a14:imgProps>
                    </a:ext>
                    <a:ext uri="{28A0092B-C50C-407E-A947-70E740481C1C}">
                      <a14:useLocalDpi xmlns:a14="http://schemas.microsoft.com/office/drawing/2010/main" val="0"/>
                    </a:ext>
                  </a:extLst>
                </a:blip>
                <a:stretch>
                  <a:fillRect/>
                </a:stretch>
              </p:blipFill>
              <p:spPr>
                <a:xfrm>
                  <a:off x="5052556" y="5172915"/>
                  <a:ext cx="1245373" cy="1245373"/>
                </a:xfrm>
                <a:prstGeom prst="rect">
                  <a:avLst/>
                </a:prstGeom>
              </p:spPr>
            </p:pic>
            <p:pic>
              <p:nvPicPr>
                <p:cNvPr id="68" name="Picture 67"/>
                <p:cNvPicPr>
                  <a:picLocks noChangeAspect="1"/>
                </p:cNvPicPr>
                <p:nvPr/>
              </p:nvPicPr>
              <p:blipFill>
                <a:blip r:embed="rId51">
                  <a:duotone>
                    <a:prstClr val="black"/>
                    <a:srgbClr val="00B050">
                      <a:tint val="45000"/>
                      <a:satMod val="400000"/>
                    </a:srgbClr>
                  </a:duotone>
                  <a:extLst>
                    <a:ext uri="{BEBA8EAE-BF5A-486C-A8C5-ECC9F3942E4B}">
                      <a14:imgProps xmlns:a14="http://schemas.microsoft.com/office/drawing/2010/main">
                        <a14:imgLayer r:embed="rId52">
                          <a14:imgEffect>
                            <a14:backgroundRemoval t="4569" b="89848" l="1523" r="43147"/>
                          </a14:imgEffect>
                        </a14:imgLayer>
                      </a14:imgProps>
                    </a:ext>
                    <a:ext uri="{28A0092B-C50C-407E-A947-70E740481C1C}">
                      <a14:useLocalDpi xmlns:a14="http://schemas.microsoft.com/office/drawing/2010/main" val="0"/>
                    </a:ext>
                  </a:extLst>
                </a:blip>
                <a:stretch>
                  <a:fillRect/>
                </a:stretch>
              </p:blipFill>
              <p:spPr>
                <a:xfrm>
                  <a:off x="5075989" y="5202936"/>
                  <a:ext cx="1200912" cy="1200912"/>
                </a:xfrm>
                <a:prstGeom prst="rect">
                  <a:avLst/>
                </a:prstGeom>
              </p:spPr>
            </p:pic>
          </p:grpSp>
          <p:sp>
            <p:nvSpPr>
              <p:cNvPr id="130" name="Right Arrow 129"/>
              <p:cNvSpPr/>
              <p:nvPr/>
            </p:nvSpPr>
            <p:spPr>
              <a:xfrm>
                <a:off x="1778429" y="5397165"/>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Arrow 130"/>
              <p:cNvSpPr/>
              <p:nvPr/>
            </p:nvSpPr>
            <p:spPr>
              <a:xfrm>
                <a:off x="3842845" y="5379567"/>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ight Arrow 131"/>
              <p:cNvSpPr/>
              <p:nvPr/>
            </p:nvSpPr>
            <p:spPr>
              <a:xfrm>
                <a:off x="5289514" y="538717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ight Arrow 132"/>
              <p:cNvSpPr/>
              <p:nvPr/>
            </p:nvSpPr>
            <p:spPr>
              <a:xfrm>
                <a:off x="6973511" y="535602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3629322" y="4536267"/>
                <a:ext cx="2466961" cy="307777"/>
              </a:xfrm>
              <a:prstGeom prst="rect">
                <a:avLst/>
              </a:prstGeom>
              <a:noFill/>
            </p:spPr>
            <p:txBody>
              <a:bodyPr wrap="square">
                <a:spAutoFit/>
              </a:bodyPr>
              <a:lstStyle/>
              <a:p>
                <a:pPr algn="ctr"/>
                <a:r>
                  <a:rPr lang="en-US" sz="1400" b="1" u="sng" dirty="0">
                    <a:latin typeface="Arial" charset="0"/>
                    <a:ea typeface="Arial" charset="0"/>
                    <a:cs typeface="Arial" charset="0"/>
                  </a:rPr>
                  <a:t>Meal prep analogy</a:t>
                </a:r>
              </a:p>
            </p:txBody>
          </p:sp>
        </p:grpSp>
        <p:sp>
          <p:nvSpPr>
            <p:cNvPr id="152" name="Rectangle 151"/>
            <p:cNvSpPr/>
            <p:nvPr/>
          </p:nvSpPr>
          <p:spPr>
            <a:xfrm>
              <a:off x="292403" y="4549748"/>
              <a:ext cx="8758468" cy="2181586"/>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9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180C-6588-1A49-84CB-102A8F69CFDC}"/>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AA6D75E9-49EB-CC43-B8FC-E124D646D4C1}"/>
              </a:ext>
            </a:extLst>
          </p:cNvPr>
          <p:cNvSpPr>
            <a:spLocks noGrp="1"/>
          </p:cNvSpPr>
          <p:nvPr>
            <p:ph idx="1"/>
          </p:nvPr>
        </p:nvSpPr>
        <p:spPr/>
        <p:txBody>
          <a:bodyPr/>
          <a:lstStyle/>
          <a:p>
            <a:pPr marL="571500" indent="-571500">
              <a:buFont typeface="+mj-lt"/>
              <a:buAutoNum type="romanUcPeriod"/>
            </a:pPr>
            <a:r>
              <a:rPr lang="en-US" sz="2400" dirty="0">
                <a:solidFill>
                  <a:schemeClr val="bg1">
                    <a:lumMod val="65000"/>
                  </a:schemeClr>
                </a:solidFill>
                <a:latin typeface="Arial" panose="020B0604020202020204" pitchFamily="34" charset="0"/>
                <a:cs typeface="Arial" panose="020B0604020202020204" pitchFamily="34" charset="0"/>
              </a:rPr>
              <a:t>Background on environmental change and omics</a:t>
            </a:r>
          </a:p>
          <a:p>
            <a:pPr marL="571500" indent="-571500">
              <a:buFont typeface="+mj-lt"/>
              <a:buAutoNum type="romanUcPeriod"/>
            </a:pPr>
            <a:r>
              <a:rPr lang="en-US" sz="2400" dirty="0">
                <a:latin typeface="Arial" panose="020B0604020202020204" pitchFamily="34" charset="0"/>
                <a:cs typeface="Arial" panose="020B0604020202020204" pitchFamily="34" charset="0"/>
              </a:rPr>
              <a:t>Exposure experiments and omics analyses in different marine animals</a:t>
            </a:r>
          </a:p>
          <a:p>
            <a:pPr marL="571500" indent="-571500">
              <a:buFont typeface="+mj-lt"/>
              <a:buAutoNum type="romanUcPeriod"/>
            </a:pPr>
            <a:r>
              <a:rPr lang="en-US" sz="2400" dirty="0">
                <a:solidFill>
                  <a:schemeClr val="bg1">
                    <a:lumMod val="65000"/>
                  </a:schemeClr>
                </a:solidFill>
                <a:latin typeface="Arial" panose="020B0604020202020204" pitchFamily="34" charset="0"/>
                <a:cs typeface="Arial" panose="020B0604020202020204" pitchFamily="34" charset="0"/>
              </a:rPr>
              <a:t>Summary of the diversity in animal responses</a:t>
            </a:r>
          </a:p>
          <a:p>
            <a:pPr marL="571500" indent="-571500">
              <a:buFont typeface="+mj-lt"/>
              <a:buAutoNum type="romanUcPeriod"/>
            </a:pPr>
            <a:r>
              <a:rPr lang="en-US" sz="2400" dirty="0">
                <a:solidFill>
                  <a:schemeClr val="bg1">
                    <a:lumMod val="65000"/>
                  </a:schemeClr>
                </a:solidFill>
                <a:latin typeface="Arial" panose="020B0604020202020204" pitchFamily="34" charset="0"/>
                <a:cs typeface="Arial" panose="020B0604020202020204" pitchFamily="34" charset="0"/>
              </a:rPr>
              <a:t>Future directions</a:t>
            </a:r>
          </a:p>
          <a:p>
            <a:endParaRPr lang="en-US" dirty="0"/>
          </a:p>
          <a:p>
            <a:endParaRPr lang="en-US" dirty="0"/>
          </a:p>
          <a:p>
            <a:endParaRPr lang="en-US" dirty="0"/>
          </a:p>
        </p:txBody>
      </p:sp>
    </p:spTree>
    <p:extLst>
      <p:ext uri="{BB962C8B-B14F-4D97-AF65-F5344CB8AC3E}">
        <p14:creationId xmlns:p14="http://schemas.microsoft.com/office/powerpoint/2010/main" val="3829263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D78F-6A23-5647-BCFE-7238B50DE2E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Metabolome response to ocean acidification</a:t>
            </a:r>
          </a:p>
        </p:txBody>
      </p:sp>
      <p:pic>
        <p:nvPicPr>
          <p:cNvPr id="9" name="Picture 8">
            <a:extLst>
              <a:ext uri="{FF2B5EF4-FFF2-40B4-BE49-F238E27FC236}">
                <a16:creationId xmlns:a16="http://schemas.microsoft.com/office/drawing/2014/main" id="{D961C7EF-693D-F14E-88DC-65CC49B193C2}"/>
              </a:ext>
            </a:extLst>
          </p:cNvPr>
          <p:cNvPicPr>
            <a:picLocks noChangeAspect="1"/>
          </p:cNvPicPr>
          <p:nvPr/>
        </p:nvPicPr>
        <p:blipFill>
          <a:blip r:embed="rId2"/>
          <a:stretch>
            <a:fillRect/>
          </a:stretch>
        </p:blipFill>
        <p:spPr>
          <a:xfrm>
            <a:off x="8892866" y="2326288"/>
            <a:ext cx="1523765" cy="1163651"/>
          </a:xfrm>
          <a:prstGeom prst="rect">
            <a:avLst/>
          </a:prstGeom>
        </p:spPr>
      </p:pic>
      <p:grpSp>
        <p:nvGrpSpPr>
          <p:cNvPr id="10" name="Group 9">
            <a:extLst>
              <a:ext uri="{FF2B5EF4-FFF2-40B4-BE49-F238E27FC236}">
                <a16:creationId xmlns:a16="http://schemas.microsoft.com/office/drawing/2014/main" id="{C7C4C9EF-E75F-1646-8217-E7BF6815FDF3}"/>
              </a:ext>
            </a:extLst>
          </p:cNvPr>
          <p:cNvGrpSpPr/>
          <p:nvPr/>
        </p:nvGrpSpPr>
        <p:grpSpPr>
          <a:xfrm>
            <a:off x="1434290" y="2097108"/>
            <a:ext cx="1913984" cy="2255730"/>
            <a:chOff x="4916820" y="767676"/>
            <a:chExt cx="1913984" cy="2255730"/>
          </a:xfrm>
        </p:grpSpPr>
        <p:sp>
          <p:nvSpPr>
            <p:cNvPr id="11" name="Rectangle 10">
              <a:extLst>
                <a:ext uri="{FF2B5EF4-FFF2-40B4-BE49-F238E27FC236}">
                  <a16:creationId xmlns:a16="http://schemas.microsoft.com/office/drawing/2014/main" id="{E65F4B74-2AB9-8946-BD67-B3694993510B}"/>
                </a:ext>
              </a:extLst>
            </p:cNvPr>
            <p:cNvSpPr/>
            <p:nvPr/>
          </p:nvSpPr>
          <p:spPr>
            <a:xfrm>
              <a:off x="4916820" y="2377075"/>
              <a:ext cx="1913984" cy="646331"/>
            </a:xfrm>
            <a:prstGeom prst="rect">
              <a:avLst/>
            </a:prstGeom>
          </p:spPr>
          <p:txBody>
            <a:bodyPr wrap="square">
              <a:spAutoFit/>
            </a:bodyPr>
            <a:lstStyle/>
            <a:p>
              <a:pPr lvl="1" algn="ctr"/>
              <a:r>
                <a:rPr lang="en-US" sz="1200" b="1" dirty="0">
                  <a:latin typeface="Arial" charset="0"/>
                  <a:ea typeface="Arial" charset="0"/>
                  <a:cs typeface="Arial" charset="0"/>
                </a:rPr>
                <a:t>Genome</a:t>
              </a:r>
              <a:endParaRPr lang="en-US" sz="1200" dirty="0">
                <a:latin typeface="Arial" charset="0"/>
                <a:ea typeface="Arial" charset="0"/>
                <a:cs typeface="Arial" charset="0"/>
              </a:endParaRPr>
            </a:p>
            <a:p>
              <a:pPr lvl="1" algn="ctr"/>
              <a:r>
                <a:rPr lang="en-US" sz="1200" dirty="0">
                  <a:latin typeface="Arial" charset="0"/>
                  <a:ea typeface="Arial" charset="0"/>
                  <a:cs typeface="Arial" charset="0"/>
                </a:rPr>
                <a:t>all genes or genetic material </a:t>
              </a:r>
            </a:p>
          </p:txBody>
        </p:sp>
        <p:pic>
          <p:nvPicPr>
            <p:cNvPr id="12" name="Picture 12" descr="mage result for dna chromosomes">
              <a:extLst>
                <a:ext uri="{FF2B5EF4-FFF2-40B4-BE49-F238E27FC236}">
                  <a16:creationId xmlns:a16="http://schemas.microsoft.com/office/drawing/2014/main" id="{BA919229-A2E4-0444-B698-875E84C1D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114" y="767676"/>
              <a:ext cx="1369742" cy="131390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76114D85-BEB7-344F-9C7D-5C46A1F38035}"/>
              </a:ext>
            </a:extLst>
          </p:cNvPr>
          <p:cNvSpPr txBox="1"/>
          <p:nvPr/>
        </p:nvSpPr>
        <p:spPr>
          <a:xfrm>
            <a:off x="3832276" y="3684618"/>
            <a:ext cx="1260096" cy="830997"/>
          </a:xfrm>
          <a:prstGeom prst="rect">
            <a:avLst/>
          </a:prstGeom>
          <a:noFill/>
        </p:spPr>
        <p:txBody>
          <a:bodyPr wrap="square" rtlCol="0">
            <a:spAutoFit/>
          </a:bodyPr>
          <a:lstStyle/>
          <a:p>
            <a:pPr marL="0" lvl="1" algn="ctr"/>
            <a:r>
              <a:rPr lang="en-US" sz="1200" b="1" dirty="0">
                <a:latin typeface="Arial" charset="0"/>
                <a:ea typeface="Arial" charset="0"/>
                <a:cs typeface="Arial" charset="0"/>
              </a:rPr>
              <a:t>Transcriptome</a:t>
            </a:r>
            <a:r>
              <a:rPr lang="en-US" sz="1200" dirty="0">
                <a:latin typeface="Arial" charset="0"/>
                <a:ea typeface="Arial" charset="0"/>
                <a:cs typeface="Arial" charset="0"/>
              </a:rPr>
              <a:t> </a:t>
            </a:r>
          </a:p>
          <a:p>
            <a:pPr marL="0" lvl="1" algn="ctr"/>
            <a:r>
              <a:rPr lang="en-US" sz="1200" dirty="0">
                <a:latin typeface="Arial" charset="0"/>
                <a:ea typeface="Arial" charset="0"/>
                <a:cs typeface="Arial" charset="0"/>
              </a:rPr>
              <a:t>all RNA strands transcribed from DNA</a:t>
            </a:r>
          </a:p>
        </p:txBody>
      </p:sp>
      <p:pic>
        <p:nvPicPr>
          <p:cNvPr id="14" name="Picture 13">
            <a:extLst>
              <a:ext uri="{FF2B5EF4-FFF2-40B4-BE49-F238E27FC236}">
                <a16:creationId xmlns:a16="http://schemas.microsoft.com/office/drawing/2014/main" id="{4BC16D06-D98B-B144-B419-BA8012FDB1C9}"/>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26" b="100000" l="26255" r="99614"/>
                    </a14:imgEffect>
                  </a14:imgLayer>
                </a14:imgProps>
              </a:ext>
            </a:extLst>
          </a:blip>
          <a:stretch>
            <a:fillRect/>
          </a:stretch>
        </p:blipFill>
        <p:spPr>
          <a:xfrm flipH="1">
            <a:off x="6048226" y="3294850"/>
            <a:ext cx="631006" cy="488045"/>
          </a:xfrm>
          <a:prstGeom prst="rect">
            <a:avLst/>
          </a:prstGeom>
        </p:spPr>
      </p:pic>
      <p:sp>
        <p:nvSpPr>
          <p:cNvPr id="15" name="TextBox 14">
            <a:extLst>
              <a:ext uri="{FF2B5EF4-FFF2-40B4-BE49-F238E27FC236}">
                <a16:creationId xmlns:a16="http://schemas.microsoft.com/office/drawing/2014/main" id="{49FE0CFE-3E7D-044C-8A90-921C13996B5A}"/>
              </a:ext>
            </a:extLst>
          </p:cNvPr>
          <p:cNvSpPr txBox="1"/>
          <p:nvPr/>
        </p:nvSpPr>
        <p:spPr>
          <a:xfrm>
            <a:off x="5539083" y="3734035"/>
            <a:ext cx="1264507" cy="461665"/>
          </a:xfrm>
          <a:prstGeom prst="rect">
            <a:avLst/>
          </a:prstGeom>
          <a:noFill/>
        </p:spPr>
        <p:txBody>
          <a:bodyPr wrap="square" rtlCol="0">
            <a:spAutoFit/>
          </a:bodyPr>
          <a:lstStyle/>
          <a:p>
            <a:pPr marL="0" lvl="1" algn="ctr"/>
            <a:r>
              <a:rPr lang="en-US" sz="1200" b="1" dirty="0">
                <a:latin typeface="Arial" charset="0"/>
                <a:ea typeface="Arial" charset="0"/>
                <a:cs typeface="Arial" charset="0"/>
              </a:rPr>
              <a:t>Proteome</a:t>
            </a:r>
            <a:endParaRPr lang="en-US" sz="1200" dirty="0">
              <a:latin typeface="Arial" charset="0"/>
              <a:ea typeface="Arial" charset="0"/>
              <a:cs typeface="Arial" charset="0"/>
            </a:endParaRPr>
          </a:p>
          <a:p>
            <a:pPr marL="0" lvl="1" algn="ctr"/>
            <a:r>
              <a:rPr lang="en-US" sz="1200" dirty="0">
                <a:latin typeface="Arial" charset="0"/>
                <a:ea typeface="Arial" charset="0"/>
                <a:cs typeface="Arial" charset="0"/>
              </a:rPr>
              <a:t>all proteins </a:t>
            </a:r>
          </a:p>
        </p:txBody>
      </p:sp>
      <p:sp>
        <p:nvSpPr>
          <p:cNvPr id="16" name="Rectangle 15">
            <a:extLst>
              <a:ext uri="{FF2B5EF4-FFF2-40B4-BE49-F238E27FC236}">
                <a16:creationId xmlns:a16="http://schemas.microsoft.com/office/drawing/2014/main" id="{9836F6DD-497F-A540-921E-D5B36C9D4B98}"/>
              </a:ext>
            </a:extLst>
          </p:cNvPr>
          <p:cNvSpPr/>
          <p:nvPr/>
        </p:nvSpPr>
        <p:spPr>
          <a:xfrm>
            <a:off x="8765393" y="3713862"/>
            <a:ext cx="1809478" cy="738664"/>
          </a:xfrm>
          <a:prstGeom prst="rect">
            <a:avLst/>
          </a:prstGeom>
          <a:solidFill>
            <a:schemeClr val="bg1"/>
          </a:solidFill>
        </p:spPr>
        <p:txBody>
          <a:bodyPr wrap="square" lIns="0" tIns="0" rIns="0" bIns="0">
            <a:spAutoFit/>
          </a:bodyPr>
          <a:lstStyle/>
          <a:p>
            <a:pPr algn="ctr"/>
            <a:r>
              <a:rPr lang="en-US" sz="1200" b="1" dirty="0">
                <a:latin typeface="Arial" charset="0"/>
                <a:ea typeface="Arial" charset="0"/>
                <a:cs typeface="Arial" charset="0"/>
              </a:rPr>
              <a:t>Metabolome</a:t>
            </a:r>
            <a:endParaRPr lang="en-US" sz="1200" dirty="0">
              <a:latin typeface="Arial" charset="0"/>
              <a:ea typeface="Arial" charset="0"/>
              <a:cs typeface="Arial" charset="0"/>
            </a:endParaRPr>
          </a:p>
          <a:p>
            <a:pPr algn="ctr"/>
            <a:r>
              <a:rPr lang="en-US" sz="1200" dirty="0">
                <a:latin typeface="Arial" charset="0"/>
                <a:ea typeface="Arial" charset="0"/>
                <a:cs typeface="Arial" charset="0"/>
              </a:rPr>
              <a:t>all small molecule byproducts of biochemical reactions (metabolites)</a:t>
            </a:r>
          </a:p>
        </p:txBody>
      </p:sp>
      <p:pic>
        <p:nvPicPr>
          <p:cNvPr id="17" name="Picture 16">
            <a:extLst>
              <a:ext uri="{FF2B5EF4-FFF2-40B4-BE49-F238E27FC236}">
                <a16:creationId xmlns:a16="http://schemas.microsoft.com/office/drawing/2014/main" id="{FF45DB4D-513E-CD4B-913C-CB8C55FB7F4C}"/>
              </a:ext>
            </a:extLst>
          </p:cNvPr>
          <p:cNvPicPr>
            <a:picLocks noChangeAspect="1"/>
          </p:cNvPicPr>
          <p:nvPr/>
        </p:nvPicPr>
        <p:blipFill>
          <a:blip r:embed="rId6"/>
          <a:stretch>
            <a:fillRect/>
          </a:stretch>
        </p:blipFill>
        <p:spPr>
          <a:xfrm>
            <a:off x="8984413" y="1886975"/>
            <a:ext cx="1225808" cy="398233"/>
          </a:xfrm>
          <a:prstGeom prst="rect">
            <a:avLst/>
          </a:prstGeom>
        </p:spPr>
      </p:pic>
      <p:pic>
        <p:nvPicPr>
          <p:cNvPr id="18" name="Picture 17">
            <a:extLst>
              <a:ext uri="{FF2B5EF4-FFF2-40B4-BE49-F238E27FC236}">
                <a16:creationId xmlns:a16="http://schemas.microsoft.com/office/drawing/2014/main" id="{B074DBC1-DA94-8E4B-841F-FCA06E616D1F}"/>
              </a:ext>
            </a:extLst>
          </p:cNvPr>
          <p:cNvPicPr>
            <a:picLocks noChangeAspect="1"/>
          </p:cNvPicPr>
          <p:nvPr/>
        </p:nvPicPr>
        <p:blipFill>
          <a:blip r:embed="rId7"/>
          <a:stretch>
            <a:fillRect/>
          </a:stretch>
        </p:blipFill>
        <p:spPr>
          <a:xfrm>
            <a:off x="6987683" y="2387573"/>
            <a:ext cx="1310613" cy="1231523"/>
          </a:xfrm>
          <a:prstGeom prst="rect">
            <a:avLst/>
          </a:prstGeom>
        </p:spPr>
      </p:pic>
      <p:sp>
        <p:nvSpPr>
          <p:cNvPr id="19" name="Rectangle 18">
            <a:extLst>
              <a:ext uri="{FF2B5EF4-FFF2-40B4-BE49-F238E27FC236}">
                <a16:creationId xmlns:a16="http://schemas.microsoft.com/office/drawing/2014/main" id="{41C3D446-A6F7-F14F-9C8F-D86408E5ECD9}"/>
              </a:ext>
            </a:extLst>
          </p:cNvPr>
          <p:cNvSpPr/>
          <p:nvPr/>
        </p:nvSpPr>
        <p:spPr>
          <a:xfrm>
            <a:off x="6856764" y="3713432"/>
            <a:ext cx="1612813" cy="646331"/>
          </a:xfrm>
          <a:prstGeom prst="rect">
            <a:avLst/>
          </a:prstGeom>
        </p:spPr>
        <p:txBody>
          <a:bodyPr wrap="square">
            <a:spAutoFit/>
          </a:bodyPr>
          <a:lstStyle/>
          <a:p>
            <a:pPr algn="ctr"/>
            <a:r>
              <a:rPr lang="en-US" sz="1200" b="1" dirty="0">
                <a:latin typeface="Arial" charset="0"/>
                <a:ea typeface="Arial" charset="0"/>
                <a:cs typeface="Arial" charset="0"/>
              </a:rPr>
              <a:t>Interactome</a:t>
            </a:r>
          </a:p>
          <a:p>
            <a:pPr algn="ctr"/>
            <a:r>
              <a:rPr lang="en-US" sz="1200" dirty="0">
                <a:latin typeface="Arial" charset="0"/>
                <a:ea typeface="Arial" charset="0"/>
                <a:cs typeface="Arial" charset="0"/>
              </a:rPr>
              <a:t>all interactions between proteins </a:t>
            </a:r>
          </a:p>
        </p:txBody>
      </p:sp>
      <p:grpSp>
        <p:nvGrpSpPr>
          <p:cNvPr id="20" name="Group 19">
            <a:extLst>
              <a:ext uri="{FF2B5EF4-FFF2-40B4-BE49-F238E27FC236}">
                <a16:creationId xmlns:a16="http://schemas.microsoft.com/office/drawing/2014/main" id="{BE6DF54E-C225-BB48-BF55-96FEFE0827F5}"/>
              </a:ext>
            </a:extLst>
          </p:cNvPr>
          <p:cNvGrpSpPr/>
          <p:nvPr/>
        </p:nvGrpSpPr>
        <p:grpSpPr>
          <a:xfrm>
            <a:off x="3777150" y="1923956"/>
            <a:ext cx="1146375" cy="284927"/>
            <a:chOff x="1920871" y="1692224"/>
            <a:chExt cx="2220838" cy="515697"/>
          </a:xfrm>
        </p:grpSpPr>
        <p:grpSp>
          <p:nvGrpSpPr>
            <p:cNvPr id="21" name="Group 20">
              <a:extLst>
                <a:ext uri="{FF2B5EF4-FFF2-40B4-BE49-F238E27FC236}">
                  <a16:creationId xmlns:a16="http://schemas.microsoft.com/office/drawing/2014/main" id="{45814869-22BE-A546-B66B-FACFBF95E583}"/>
                </a:ext>
              </a:extLst>
            </p:cNvPr>
            <p:cNvGrpSpPr/>
            <p:nvPr/>
          </p:nvGrpSpPr>
          <p:grpSpPr>
            <a:xfrm>
              <a:off x="2110669" y="1692224"/>
              <a:ext cx="2031040" cy="504460"/>
              <a:chOff x="2088834" y="2115038"/>
              <a:chExt cx="2503458" cy="595632"/>
            </a:xfrm>
          </p:grpSpPr>
          <p:pic>
            <p:nvPicPr>
              <p:cNvPr id="24" name="Picture 2" descr="mage result for mRNA transcripts">
                <a:extLst>
                  <a:ext uri="{FF2B5EF4-FFF2-40B4-BE49-F238E27FC236}">
                    <a16:creationId xmlns:a16="http://schemas.microsoft.com/office/drawing/2014/main" id="{5B6768C9-22CA-8441-B295-49946A0C6C6E}"/>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age result for mRNA transcripts">
                <a:extLst>
                  <a:ext uri="{FF2B5EF4-FFF2-40B4-BE49-F238E27FC236}">
                    <a16:creationId xmlns:a16="http://schemas.microsoft.com/office/drawing/2014/main" id="{84FA1E8E-B86E-8C4C-AAA1-05595327B478}"/>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9033" b="50702" l="681" r="96368">
                            <a14:backgroundMark x1="14075" y1="29797" x2="37571" y2="28393"/>
                            <a14:backgroundMark x1="42679" y1="22465" x2="64699" y2="22309"/>
                            <a14:backgroundMark x1="43246" y1="36037" x2="51192" y2="37441"/>
                          </a14:backgroundRemoval>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606CF354-3595-EF45-99E1-2130F797747F}"/>
                </a:ext>
              </a:extLst>
            </p:cNvPr>
            <p:cNvSpPr txBox="1"/>
            <p:nvPr/>
          </p:nvSpPr>
          <p:spPr>
            <a:xfrm>
              <a:off x="1920871" y="1722256"/>
              <a:ext cx="683821" cy="334232"/>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23" name="TextBox 22">
              <a:extLst>
                <a:ext uri="{FF2B5EF4-FFF2-40B4-BE49-F238E27FC236}">
                  <a16:creationId xmlns:a16="http://schemas.microsoft.com/office/drawing/2014/main" id="{93F5CEE4-3447-4440-8EC7-A8888BA6124B}"/>
                </a:ext>
              </a:extLst>
            </p:cNvPr>
            <p:cNvSpPr txBox="1"/>
            <p:nvPr/>
          </p:nvSpPr>
          <p:spPr>
            <a:xfrm>
              <a:off x="3373649" y="1873689"/>
              <a:ext cx="683821" cy="334232"/>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26" name="Group 25">
            <a:extLst>
              <a:ext uri="{FF2B5EF4-FFF2-40B4-BE49-F238E27FC236}">
                <a16:creationId xmlns:a16="http://schemas.microsoft.com/office/drawing/2014/main" id="{FFD7E0FA-2C8B-BB4E-941F-E4EBF080396C}"/>
              </a:ext>
            </a:extLst>
          </p:cNvPr>
          <p:cNvGrpSpPr/>
          <p:nvPr/>
        </p:nvGrpSpPr>
        <p:grpSpPr>
          <a:xfrm>
            <a:off x="3820933" y="3032565"/>
            <a:ext cx="1138420" cy="284916"/>
            <a:chOff x="2083420" y="1692224"/>
            <a:chExt cx="2058289" cy="504460"/>
          </a:xfrm>
        </p:grpSpPr>
        <p:grpSp>
          <p:nvGrpSpPr>
            <p:cNvPr id="27" name="Group 26">
              <a:extLst>
                <a:ext uri="{FF2B5EF4-FFF2-40B4-BE49-F238E27FC236}">
                  <a16:creationId xmlns:a16="http://schemas.microsoft.com/office/drawing/2014/main" id="{9C744877-B1D1-4B42-B350-5D81A9DDCAA0}"/>
                </a:ext>
              </a:extLst>
            </p:cNvPr>
            <p:cNvGrpSpPr/>
            <p:nvPr/>
          </p:nvGrpSpPr>
          <p:grpSpPr>
            <a:xfrm>
              <a:off x="2110669" y="1692224"/>
              <a:ext cx="2031040" cy="504460"/>
              <a:chOff x="2088834" y="2115038"/>
              <a:chExt cx="2503458" cy="595632"/>
            </a:xfrm>
          </p:grpSpPr>
          <p:pic>
            <p:nvPicPr>
              <p:cNvPr id="30" name="Picture 2" descr="mage result for mRNA transcripts">
                <a:extLst>
                  <a:ext uri="{FF2B5EF4-FFF2-40B4-BE49-F238E27FC236}">
                    <a16:creationId xmlns:a16="http://schemas.microsoft.com/office/drawing/2014/main" id="{FBA759D4-EAE6-D249-A56E-7A103C3EB115}"/>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2">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mage result for mRNA transcripts">
                <a:extLst>
                  <a:ext uri="{FF2B5EF4-FFF2-40B4-BE49-F238E27FC236}">
                    <a16:creationId xmlns:a16="http://schemas.microsoft.com/office/drawing/2014/main" id="{5202EF97-73AA-F54F-87CB-ECE12C9D4E61}"/>
                  </a:ext>
                </a:extLst>
              </p:cNvPr>
              <p:cNvPicPr>
                <a:picLocks noChangeAspect="1" noChangeArrowheads="1"/>
              </p:cNvPicPr>
              <p:nvPr/>
            </p:nvPicPr>
            <p:blipFill rotWithShape="1">
              <a:blip r:embed="rId13">
                <a:duotone>
                  <a:prstClr val="black"/>
                  <a:srgbClr val="7030A0">
                    <a:tint val="45000"/>
                    <a:satMod val="400000"/>
                  </a:srgbClr>
                </a:duotone>
                <a:extLst>
                  <a:ext uri="{BEBA8EAE-BF5A-486C-A8C5-ECC9F3942E4B}">
                    <a14:imgProps xmlns:a14="http://schemas.microsoft.com/office/drawing/2010/main">
                      <a14:imgLayer r:embed="rId14">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267BE7E3-A280-DF41-9B56-26B842099B34}"/>
                </a:ext>
              </a:extLst>
            </p:cNvPr>
            <p:cNvSpPr txBox="1"/>
            <p:nvPr/>
          </p:nvSpPr>
          <p:spPr>
            <a:xfrm>
              <a:off x="2083420" y="1753625"/>
              <a:ext cx="638199" cy="326962"/>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29" name="TextBox 28">
              <a:extLst>
                <a:ext uri="{FF2B5EF4-FFF2-40B4-BE49-F238E27FC236}">
                  <a16:creationId xmlns:a16="http://schemas.microsoft.com/office/drawing/2014/main" id="{6E4A8BB6-1259-E947-8BD6-0AE74CE1D4F7}"/>
                </a:ext>
              </a:extLst>
            </p:cNvPr>
            <p:cNvSpPr txBox="1"/>
            <p:nvPr/>
          </p:nvSpPr>
          <p:spPr>
            <a:xfrm>
              <a:off x="3363138" y="1857484"/>
              <a:ext cx="638199" cy="326962"/>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32" name="Group 31">
            <a:extLst>
              <a:ext uri="{FF2B5EF4-FFF2-40B4-BE49-F238E27FC236}">
                <a16:creationId xmlns:a16="http://schemas.microsoft.com/office/drawing/2014/main" id="{DA87073F-29E8-5C48-B313-F43FED7C42FE}"/>
              </a:ext>
            </a:extLst>
          </p:cNvPr>
          <p:cNvGrpSpPr/>
          <p:nvPr/>
        </p:nvGrpSpPr>
        <p:grpSpPr>
          <a:xfrm>
            <a:off x="3801147" y="2651997"/>
            <a:ext cx="1163345" cy="312243"/>
            <a:chOff x="2083420" y="1692224"/>
            <a:chExt cx="2058289" cy="504460"/>
          </a:xfrm>
        </p:grpSpPr>
        <p:grpSp>
          <p:nvGrpSpPr>
            <p:cNvPr id="33" name="Group 32">
              <a:extLst>
                <a:ext uri="{FF2B5EF4-FFF2-40B4-BE49-F238E27FC236}">
                  <a16:creationId xmlns:a16="http://schemas.microsoft.com/office/drawing/2014/main" id="{E29404F7-0015-F245-B2F4-8B7C4EAFB1CE}"/>
                </a:ext>
              </a:extLst>
            </p:cNvPr>
            <p:cNvGrpSpPr/>
            <p:nvPr/>
          </p:nvGrpSpPr>
          <p:grpSpPr>
            <a:xfrm>
              <a:off x="2110669" y="1692224"/>
              <a:ext cx="2031040" cy="504460"/>
              <a:chOff x="2088834" y="2115038"/>
              <a:chExt cx="2503458" cy="595632"/>
            </a:xfrm>
          </p:grpSpPr>
          <p:pic>
            <p:nvPicPr>
              <p:cNvPr id="36" name="Picture 2" descr="mage result for mRNA transcripts">
                <a:extLst>
                  <a:ext uri="{FF2B5EF4-FFF2-40B4-BE49-F238E27FC236}">
                    <a16:creationId xmlns:a16="http://schemas.microsoft.com/office/drawing/2014/main" id="{D18FDAA8-2ADA-3845-ABFF-AE3CD7F75386}"/>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5">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mage result for mRNA transcripts">
                <a:extLst>
                  <a:ext uri="{FF2B5EF4-FFF2-40B4-BE49-F238E27FC236}">
                    <a16:creationId xmlns:a16="http://schemas.microsoft.com/office/drawing/2014/main" id="{912D55F5-5195-6C42-8AAD-E71E9EDE47DD}"/>
                  </a:ext>
                </a:extLst>
              </p:cNvPr>
              <p:cNvPicPr>
                <a:picLocks noChangeAspect="1" noChangeArrowheads="1"/>
              </p:cNvPicPr>
              <p:nvPr/>
            </p:nvPicPr>
            <p:blipFill rotWithShape="1">
              <a:blip r:embed="rId13">
                <a:duotone>
                  <a:prstClr val="black"/>
                  <a:srgbClr val="FF0000">
                    <a:tint val="45000"/>
                    <a:satMod val="400000"/>
                  </a:srgbClr>
                </a:duotone>
                <a:extLst>
                  <a:ext uri="{BEBA8EAE-BF5A-486C-A8C5-ECC9F3942E4B}">
                    <a14:imgProps xmlns:a14="http://schemas.microsoft.com/office/drawing/2010/main">
                      <a14:imgLayer r:embed="rId16">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292A2360-D7E5-FE4B-9B19-88BFB5A7792E}"/>
                </a:ext>
              </a:extLst>
            </p:cNvPr>
            <p:cNvSpPr txBox="1"/>
            <p:nvPr/>
          </p:nvSpPr>
          <p:spPr>
            <a:xfrm>
              <a:off x="2083420" y="1753625"/>
              <a:ext cx="624526" cy="298347"/>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35" name="TextBox 34">
              <a:extLst>
                <a:ext uri="{FF2B5EF4-FFF2-40B4-BE49-F238E27FC236}">
                  <a16:creationId xmlns:a16="http://schemas.microsoft.com/office/drawing/2014/main" id="{142846E8-6EC2-6941-9351-64F0E7082ADD}"/>
                </a:ext>
              </a:extLst>
            </p:cNvPr>
            <p:cNvSpPr txBox="1"/>
            <p:nvPr/>
          </p:nvSpPr>
          <p:spPr>
            <a:xfrm>
              <a:off x="3400180" y="1883180"/>
              <a:ext cx="624526" cy="298347"/>
            </a:xfrm>
            <a:prstGeom prst="rect">
              <a:avLst/>
            </a:prstGeom>
            <a:noFill/>
          </p:spPr>
          <p:txBody>
            <a:bodyPr wrap="none" rtlCol="0">
              <a:spAutoFit/>
            </a:bodyPr>
            <a:lstStyle/>
            <a:p>
              <a:r>
                <a:rPr lang="en-US" sz="600" b="1" dirty="0">
                  <a:latin typeface="Arial" charset="0"/>
                  <a:ea typeface="Arial" charset="0"/>
                  <a:cs typeface="Arial" charset="0"/>
                </a:rPr>
                <a:t>RNA</a:t>
              </a:r>
            </a:p>
          </p:txBody>
        </p:sp>
      </p:grpSp>
      <p:grpSp>
        <p:nvGrpSpPr>
          <p:cNvPr id="38" name="Group 37">
            <a:extLst>
              <a:ext uri="{FF2B5EF4-FFF2-40B4-BE49-F238E27FC236}">
                <a16:creationId xmlns:a16="http://schemas.microsoft.com/office/drawing/2014/main" id="{FEC500DF-51D5-134E-A79A-58EF76B97613}"/>
              </a:ext>
            </a:extLst>
          </p:cNvPr>
          <p:cNvGrpSpPr/>
          <p:nvPr/>
        </p:nvGrpSpPr>
        <p:grpSpPr>
          <a:xfrm>
            <a:off x="3843324" y="3386013"/>
            <a:ext cx="1080629" cy="286301"/>
            <a:chOff x="2083420" y="1692224"/>
            <a:chExt cx="2058289" cy="513508"/>
          </a:xfrm>
        </p:grpSpPr>
        <p:grpSp>
          <p:nvGrpSpPr>
            <p:cNvPr id="39" name="Group 38">
              <a:extLst>
                <a:ext uri="{FF2B5EF4-FFF2-40B4-BE49-F238E27FC236}">
                  <a16:creationId xmlns:a16="http://schemas.microsoft.com/office/drawing/2014/main" id="{2FCE43FB-6E1F-F741-93D1-E874CCF7C090}"/>
                </a:ext>
              </a:extLst>
            </p:cNvPr>
            <p:cNvGrpSpPr/>
            <p:nvPr/>
          </p:nvGrpSpPr>
          <p:grpSpPr>
            <a:xfrm>
              <a:off x="2110669" y="1692224"/>
              <a:ext cx="2031040" cy="504460"/>
              <a:chOff x="2088834" y="2115038"/>
              <a:chExt cx="2503458" cy="595632"/>
            </a:xfrm>
          </p:grpSpPr>
          <p:pic>
            <p:nvPicPr>
              <p:cNvPr id="42" name="Picture 2" descr="mage result for mRNA transcripts">
                <a:extLst>
                  <a:ext uri="{FF2B5EF4-FFF2-40B4-BE49-F238E27FC236}">
                    <a16:creationId xmlns:a16="http://schemas.microsoft.com/office/drawing/2014/main" id="{BEBAD268-C177-054F-92A0-2B0E5BBA1F42}"/>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7">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mage result for mRNA transcripts">
                <a:extLst>
                  <a:ext uri="{FF2B5EF4-FFF2-40B4-BE49-F238E27FC236}">
                    <a16:creationId xmlns:a16="http://schemas.microsoft.com/office/drawing/2014/main" id="{A88BC645-D7C9-244B-B23D-2F8502E334B0}"/>
                  </a:ext>
                </a:extLst>
              </p:cNvPr>
              <p:cNvPicPr>
                <a:picLocks noChangeAspect="1" noChangeArrowheads="1"/>
              </p:cNvPicPr>
              <p:nvPr/>
            </p:nvPicPr>
            <p:blipFill rotWithShape="1">
              <a:blip r:embed="rId13">
                <a:duotone>
                  <a:prstClr val="black"/>
                  <a:srgbClr val="FFFF00">
                    <a:tint val="45000"/>
                    <a:satMod val="400000"/>
                  </a:srgbClr>
                </a:duotone>
                <a:extLst>
                  <a:ext uri="{BEBA8EAE-BF5A-486C-A8C5-ECC9F3942E4B}">
                    <a14:imgProps xmlns:a14="http://schemas.microsoft.com/office/drawing/2010/main">
                      <a14:imgLayer r:embed="rId16">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a:extLst>
                <a:ext uri="{FF2B5EF4-FFF2-40B4-BE49-F238E27FC236}">
                  <a16:creationId xmlns:a16="http://schemas.microsoft.com/office/drawing/2014/main" id="{38FF1823-7693-1141-B292-3EFD47852DDA}"/>
                </a:ext>
              </a:extLst>
            </p:cNvPr>
            <p:cNvSpPr txBox="1"/>
            <p:nvPr/>
          </p:nvSpPr>
          <p:spPr>
            <a:xfrm>
              <a:off x="2083420" y="1753624"/>
              <a:ext cx="672330" cy="331216"/>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41" name="TextBox 40">
              <a:extLst>
                <a:ext uri="{FF2B5EF4-FFF2-40B4-BE49-F238E27FC236}">
                  <a16:creationId xmlns:a16="http://schemas.microsoft.com/office/drawing/2014/main" id="{94479F68-0CA3-7B4B-82A2-48D5E3732EDA}"/>
                </a:ext>
              </a:extLst>
            </p:cNvPr>
            <p:cNvSpPr txBox="1"/>
            <p:nvPr/>
          </p:nvSpPr>
          <p:spPr>
            <a:xfrm>
              <a:off x="3384023" y="1874516"/>
              <a:ext cx="672330" cy="331216"/>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44" name="Group 43">
            <a:extLst>
              <a:ext uri="{FF2B5EF4-FFF2-40B4-BE49-F238E27FC236}">
                <a16:creationId xmlns:a16="http://schemas.microsoft.com/office/drawing/2014/main" id="{397DFCE5-B67B-9C4D-A31E-50341C5F2D35}"/>
              </a:ext>
            </a:extLst>
          </p:cNvPr>
          <p:cNvGrpSpPr/>
          <p:nvPr/>
        </p:nvGrpSpPr>
        <p:grpSpPr>
          <a:xfrm>
            <a:off x="3793757" y="2284917"/>
            <a:ext cx="1166769" cy="288460"/>
            <a:chOff x="2083420" y="1692224"/>
            <a:chExt cx="2058289" cy="555617"/>
          </a:xfrm>
        </p:grpSpPr>
        <p:grpSp>
          <p:nvGrpSpPr>
            <p:cNvPr id="45" name="Group 44">
              <a:extLst>
                <a:ext uri="{FF2B5EF4-FFF2-40B4-BE49-F238E27FC236}">
                  <a16:creationId xmlns:a16="http://schemas.microsoft.com/office/drawing/2014/main" id="{FF04B14F-D2B2-0F48-B498-15BBFF451C0A}"/>
                </a:ext>
              </a:extLst>
            </p:cNvPr>
            <p:cNvGrpSpPr/>
            <p:nvPr/>
          </p:nvGrpSpPr>
          <p:grpSpPr>
            <a:xfrm>
              <a:off x="2110669" y="1692224"/>
              <a:ext cx="2031040" cy="504460"/>
              <a:chOff x="2088834" y="2115038"/>
              <a:chExt cx="2503458" cy="595632"/>
            </a:xfrm>
          </p:grpSpPr>
          <p:pic>
            <p:nvPicPr>
              <p:cNvPr id="48" name="Picture 2" descr="mage result for mRNA transcripts">
                <a:extLst>
                  <a:ext uri="{FF2B5EF4-FFF2-40B4-BE49-F238E27FC236}">
                    <a16:creationId xmlns:a16="http://schemas.microsoft.com/office/drawing/2014/main" id="{F5FA2A42-C5B7-C544-B8FB-2A02C6918636}"/>
                  </a:ext>
                </a:extLst>
              </p:cNvPr>
              <p:cNvPicPr>
                <a:picLocks noChangeAspect="1" noChangeArrowheads="1"/>
              </p:cNvPicPr>
              <p:nvPr/>
            </p:nvPicPr>
            <p:blipFill rotWithShape="1">
              <a:blip r:embed="rId8">
                <a:duotone>
                  <a:schemeClr val="accent1">
                    <a:shade val="45000"/>
                    <a:satMod val="135000"/>
                  </a:schemeClr>
                  <a:prstClr val="white"/>
                </a:duotone>
                <a:extLst>
                  <a:ext uri="{BEBA8EAE-BF5A-486C-A8C5-ECC9F3942E4B}">
                    <a14:imgProps xmlns:a14="http://schemas.microsoft.com/office/drawing/2010/main">
                      <a14:imgLayer r:embed="rId18">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mage result for mRNA transcripts">
                <a:extLst>
                  <a:ext uri="{FF2B5EF4-FFF2-40B4-BE49-F238E27FC236}">
                    <a16:creationId xmlns:a16="http://schemas.microsoft.com/office/drawing/2014/main" id="{C9C2AA59-B9EA-FF48-B05D-6CE9C5D0EBB0}"/>
                  </a:ext>
                </a:extLst>
              </p:cNvPr>
              <p:cNvPicPr>
                <a:picLocks noChangeAspect="1" noChangeArrowheads="1"/>
              </p:cNvPicPr>
              <p:nvPr/>
            </p:nvPicPr>
            <p:blipFill rotWithShape="1">
              <a:blip r:embed="rId13">
                <a:duotone>
                  <a:prstClr val="black"/>
                  <a:schemeClr val="accent5">
                    <a:tint val="45000"/>
                    <a:satMod val="400000"/>
                  </a:schemeClr>
                </a:duotone>
                <a:extLst>
                  <a:ext uri="{BEBA8EAE-BF5A-486C-A8C5-ECC9F3942E4B}">
                    <a14:imgProps xmlns:a14="http://schemas.microsoft.com/office/drawing/2010/main">
                      <a14:imgLayer r:embed="rId16">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TextBox 45">
              <a:extLst>
                <a:ext uri="{FF2B5EF4-FFF2-40B4-BE49-F238E27FC236}">
                  <a16:creationId xmlns:a16="http://schemas.microsoft.com/office/drawing/2014/main" id="{DDE3EE8E-A1F1-0440-9431-6A1D56C393D1}"/>
                </a:ext>
              </a:extLst>
            </p:cNvPr>
            <p:cNvSpPr txBox="1"/>
            <p:nvPr/>
          </p:nvSpPr>
          <p:spPr>
            <a:xfrm>
              <a:off x="2083420" y="1753626"/>
              <a:ext cx="622693" cy="355694"/>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47" name="TextBox 46">
              <a:extLst>
                <a:ext uri="{FF2B5EF4-FFF2-40B4-BE49-F238E27FC236}">
                  <a16:creationId xmlns:a16="http://schemas.microsoft.com/office/drawing/2014/main" id="{72B37532-3183-6540-9013-020EC2FDCD11}"/>
                </a:ext>
              </a:extLst>
            </p:cNvPr>
            <p:cNvSpPr txBox="1"/>
            <p:nvPr/>
          </p:nvSpPr>
          <p:spPr>
            <a:xfrm>
              <a:off x="3376239" y="1892147"/>
              <a:ext cx="622693" cy="355694"/>
            </a:xfrm>
            <a:prstGeom prst="rect">
              <a:avLst/>
            </a:prstGeom>
            <a:noFill/>
          </p:spPr>
          <p:txBody>
            <a:bodyPr wrap="none" rtlCol="0">
              <a:spAutoFit/>
            </a:bodyPr>
            <a:lstStyle/>
            <a:p>
              <a:r>
                <a:rPr lang="en-US" sz="600" b="1" dirty="0">
                  <a:latin typeface="Arial" charset="0"/>
                  <a:ea typeface="Arial" charset="0"/>
                  <a:cs typeface="Arial" charset="0"/>
                </a:rPr>
                <a:t>RNA</a:t>
              </a:r>
            </a:p>
          </p:txBody>
        </p:sp>
      </p:grpSp>
      <p:pic>
        <p:nvPicPr>
          <p:cNvPr id="50" name="Picture 49">
            <a:extLst>
              <a:ext uri="{FF2B5EF4-FFF2-40B4-BE49-F238E27FC236}">
                <a16:creationId xmlns:a16="http://schemas.microsoft.com/office/drawing/2014/main" id="{91741E2A-724D-AE4D-8EE9-7783181D9D4C}"/>
              </a:ext>
            </a:extLst>
          </p:cNvPr>
          <p:cNvPicPr>
            <a:picLocks noChangeAspect="1"/>
          </p:cNvPicPr>
          <p:nvPr/>
        </p:nvPicPr>
        <p:blipFill>
          <a:blip r:embed="rId19">
            <a:duotone>
              <a:prstClr val="black"/>
              <a:schemeClr val="accent5">
                <a:tint val="45000"/>
                <a:satMod val="400000"/>
              </a:scheme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21081834">
            <a:off x="5766439" y="2280599"/>
            <a:ext cx="658753" cy="495972"/>
          </a:xfrm>
          <a:prstGeom prst="rect">
            <a:avLst/>
          </a:prstGeom>
        </p:spPr>
      </p:pic>
      <p:pic>
        <p:nvPicPr>
          <p:cNvPr id="51" name="Picture 50">
            <a:extLst>
              <a:ext uri="{FF2B5EF4-FFF2-40B4-BE49-F238E27FC236}">
                <a16:creationId xmlns:a16="http://schemas.microsoft.com/office/drawing/2014/main" id="{AD180ADD-513D-8B4D-9EBC-77288D139671}"/>
              </a:ext>
            </a:extLst>
          </p:cNvPr>
          <p:cNvPicPr>
            <a:picLocks noChangeAspect="1"/>
          </p:cNvPicPr>
          <p:nvPr/>
        </p:nvPicPr>
        <p:blipFill>
          <a:blip r:embed="rId21">
            <a:duotone>
              <a:prstClr val="black"/>
              <a:srgbClr val="00B050">
                <a:tint val="45000"/>
                <a:satMod val="400000"/>
              </a:srgbClr>
            </a:duotone>
            <a:extLst>
              <a:ext uri="{BEBA8EAE-BF5A-486C-A8C5-ECC9F3942E4B}">
                <a14:imgProps xmlns:a14="http://schemas.microsoft.com/office/drawing/2010/main">
                  <a14:imgLayer r:embed="rId22">
                    <a14:imgEffect>
                      <a14:backgroundRemoval t="0" b="89744" l="0" r="98456"/>
                    </a14:imgEffect>
                  </a14:imgLayer>
                </a14:imgProps>
              </a:ext>
            </a:extLst>
          </a:blip>
          <a:stretch>
            <a:fillRect/>
          </a:stretch>
        </p:blipFill>
        <p:spPr>
          <a:xfrm rot="1478568">
            <a:off x="5823600" y="1800005"/>
            <a:ext cx="714396" cy="537866"/>
          </a:xfrm>
          <a:prstGeom prst="rect">
            <a:avLst/>
          </a:prstGeom>
        </p:spPr>
      </p:pic>
      <p:pic>
        <p:nvPicPr>
          <p:cNvPr id="52" name="Picture 51">
            <a:extLst>
              <a:ext uri="{FF2B5EF4-FFF2-40B4-BE49-F238E27FC236}">
                <a16:creationId xmlns:a16="http://schemas.microsoft.com/office/drawing/2014/main" id="{033BCBFA-F3AE-F44E-BD25-A00AAE78D157}"/>
              </a:ext>
            </a:extLst>
          </p:cNvPr>
          <p:cNvPicPr>
            <a:picLocks noChangeAspect="1"/>
          </p:cNvPicPr>
          <p:nvPr/>
        </p:nvPicPr>
        <p:blipFill>
          <a:blip r:embed="rId23">
            <a:duotone>
              <a:prstClr val="black"/>
              <a:srgbClr val="FF0000">
                <a:tint val="45000"/>
                <a:satMod val="400000"/>
              </a:srgbClr>
            </a:duotone>
            <a:extLst>
              <a:ext uri="{BEBA8EAE-BF5A-486C-A8C5-ECC9F3942E4B}">
                <a14:imgProps xmlns:a14="http://schemas.microsoft.com/office/drawing/2010/main">
                  <a14:imgLayer r:embed="rId24">
                    <a14:imgEffect>
                      <a14:backgroundRemoval t="0" b="97436" l="0" r="98842"/>
                    </a14:imgEffect>
                  </a14:imgLayer>
                </a14:imgProps>
              </a:ext>
            </a:extLst>
          </a:blip>
          <a:stretch>
            <a:fillRect/>
          </a:stretch>
        </p:blipFill>
        <p:spPr>
          <a:xfrm rot="16420759">
            <a:off x="5689340" y="2922913"/>
            <a:ext cx="549545" cy="413750"/>
          </a:xfrm>
          <a:prstGeom prst="rect">
            <a:avLst/>
          </a:prstGeom>
        </p:spPr>
      </p:pic>
      <p:pic>
        <p:nvPicPr>
          <p:cNvPr id="53" name="Picture 52">
            <a:extLst>
              <a:ext uri="{FF2B5EF4-FFF2-40B4-BE49-F238E27FC236}">
                <a16:creationId xmlns:a16="http://schemas.microsoft.com/office/drawing/2014/main" id="{CF911D9D-F86F-3942-A726-60CC03E51D86}"/>
              </a:ext>
            </a:extLst>
          </p:cNvPr>
          <p:cNvPicPr>
            <a:picLocks noChangeAspect="1"/>
          </p:cNvPicPr>
          <p:nvPr/>
        </p:nvPicPr>
        <p:blipFill>
          <a:blip r:embed="rId19">
            <a:duotone>
              <a:prstClr val="black"/>
              <a:srgbClr val="7030A0">
                <a:tint val="45000"/>
                <a:satMod val="400000"/>
              </a:srgb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15597871">
            <a:off x="6084380" y="2695171"/>
            <a:ext cx="732080" cy="551180"/>
          </a:xfrm>
          <a:prstGeom prst="rect">
            <a:avLst/>
          </a:prstGeom>
        </p:spPr>
      </p:pic>
      <p:pic>
        <p:nvPicPr>
          <p:cNvPr id="54" name="Picture 53">
            <a:extLst>
              <a:ext uri="{FF2B5EF4-FFF2-40B4-BE49-F238E27FC236}">
                <a16:creationId xmlns:a16="http://schemas.microsoft.com/office/drawing/2014/main" id="{20CA1383-F19E-5D4F-A680-620498058D39}"/>
              </a:ext>
            </a:extLst>
          </p:cNvPr>
          <p:cNvPicPr>
            <a:picLocks noChangeAspect="1"/>
          </p:cNvPicPr>
          <p:nvPr/>
        </p:nvPicPr>
        <p:blipFill>
          <a:blip r:embed="rId21">
            <a:duotone>
              <a:prstClr val="black"/>
              <a:srgbClr val="00B050">
                <a:tint val="45000"/>
                <a:satMod val="400000"/>
              </a:srgbClr>
            </a:duotone>
            <a:extLst>
              <a:ext uri="{BEBA8EAE-BF5A-486C-A8C5-ECC9F3942E4B}">
                <a14:imgProps xmlns:a14="http://schemas.microsoft.com/office/drawing/2010/main">
                  <a14:imgLayer r:embed="rId22">
                    <a14:imgEffect>
                      <a14:backgroundRemoval t="0" b="89744" l="0" r="98456"/>
                    </a14:imgEffect>
                  </a14:imgLayer>
                </a14:imgProps>
              </a:ext>
            </a:extLst>
          </a:blip>
          <a:stretch>
            <a:fillRect/>
          </a:stretch>
        </p:blipFill>
        <p:spPr>
          <a:xfrm rot="3083096">
            <a:off x="7786715" y="1829658"/>
            <a:ext cx="395160" cy="297514"/>
          </a:xfrm>
          <a:prstGeom prst="rect">
            <a:avLst/>
          </a:prstGeom>
        </p:spPr>
      </p:pic>
      <p:pic>
        <p:nvPicPr>
          <p:cNvPr id="55" name="Picture 54">
            <a:extLst>
              <a:ext uri="{FF2B5EF4-FFF2-40B4-BE49-F238E27FC236}">
                <a16:creationId xmlns:a16="http://schemas.microsoft.com/office/drawing/2014/main" id="{5A6FDFE8-4341-6E4E-9CAC-36CECD890C1C}"/>
              </a:ext>
            </a:extLst>
          </p:cNvPr>
          <p:cNvPicPr>
            <a:picLocks noChangeAspect="1"/>
          </p:cNvPicPr>
          <p:nvPr/>
        </p:nvPicPr>
        <p:blipFill>
          <a:blip r:embed="rId19">
            <a:duotone>
              <a:prstClr val="black"/>
              <a:srgbClr val="7030A0">
                <a:tint val="45000"/>
                <a:satMod val="400000"/>
              </a:srgb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15597871">
            <a:off x="7723934" y="1946672"/>
            <a:ext cx="400887" cy="301826"/>
          </a:xfrm>
          <a:prstGeom prst="rect">
            <a:avLst/>
          </a:prstGeom>
        </p:spPr>
      </p:pic>
      <p:grpSp>
        <p:nvGrpSpPr>
          <p:cNvPr id="56" name="Group 55">
            <a:extLst>
              <a:ext uri="{FF2B5EF4-FFF2-40B4-BE49-F238E27FC236}">
                <a16:creationId xmlns:a16="http://schemas.microsoft.com/office/drawing/2014/main" id="{5D85CA05-635C-2748-9C6A-6B3ECE6925DF}"/>
              </a:ext>
            </a:extLst>
          </p:cNvPr>
          <p:cNvGrpSpPr/>
          <p:nvPr/>
        </p:nvGrpSpPr>
        <p:grpSpPr>
          <a:xfrm>
            <a:off x="7118900" y="1964966"/>
            <a:ext cx="1078867" cy="481627"/>
            <a:chOff x="5398163" y="1708641"/>
            <a:chExt cx="1078867" cy="481627"/>
          </a:xfrm>
        </p:grpSpPr>
        <p:pic>
          <p:nvPicPr>
            <p:cNvPr id="57" name="Picture 56">
              <a:extLst>
                <a:ext uri="{FF2B5EF4-FFF2-40B4-BE49-F238E27FC236}">
                  <a16:creationId xmlns:a16="http://schemas.microsoft.com/office/drawing/2014/main" id="{1005D70A-360A-CF44-863B-B41A305C93C7}"/>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1026" b="100000" l="26255" r="99614"/>
                      </a14:imgEffect>
                    </a14:imgLayer>
                  </a14:imgProps>
                </a:ext>
              </a:extLst>
            </a:blip>
            <a:stretch>
              <a:fillRect/>
            </a:stretch>
          </p:blipFill>
          <p:spPr>
            <a:xfrm rot="4550757" flipH="1">
              <a:off x="6049962" y="1763200"/>
              <a:ext cx="481627" cy="372509"/>
            </a:xfrm>
            <a:prstGeom prst="rect">
              <a:avLst/>
            </a:prstGeom>
          </p:spPr>
        </p:pic>
        <p:pic>
          <p:nvPicPr>
            <p:cNvPr id="58" name="Picture 57">
              <a:extLst>
                <a:ext uri="{FF2B5EF4-FFF2-40B4-BE49-F238E27FC236}">
                  <a16:creationId xmlns:a16="http://schemas.microsoft.com/office/drawing/2014/main" id="{DA64426D-4C9B-AF42-BBE3-C0E81AD9F66C}"/>
                </a:ext>
              </a:extLst>
            </p:cNvPr>
            <p:cNvPicPr>
              <a:picLocks noChangeAspect="1"/>
            </p:cNvPicPr>
            <p:nvPr/>
          </p:nvPicPr>
          <p:blipFill>
            <a:blip r:embed="rId19">
              <a:duotone>
                <a:prstClr val="black"/>
                <a:schemeClr val="accent5">
                  <a:tint val="45000"/>
                  <a:satMod val="400000"/>
                </a:schemeClr>
              </a:duotone>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rot="21081834">
              <a:off x="5398163" y="1761327"/>
              <a:ext cx="449701" cy="338578"/>
            </a:xfrm>
            <a:prstGeom prst="rect">
              <a:avLst/>
            </a:prstGeom>
          </p:spPr>
        </p:pic>
      </p:grpSp>
      <p:pic>
        <p:nvPicPr>
          <p:cNvPr id="59" name="Picture 58">
            <a:extLst>
              <a:ext uri="{FF2B5EF4-FFF2-40B4-BE49-F238E27FC236}">
                <a16:creationId xmlns:a16="http://schemas.microsoft.com/office/drawing/2014/main" id="{FB618934-6A26-8449-9D88-8ED21B036532}"/>
              </a:ext>
            </a:extLst>
          </p:cNvPr>
          <p:cNvPicPr>
            <a:picLocks noChangeAspect="1"/>
          </p:cNvPicPr>
          <p:nvPr/>
        </p:nvPicPr>
        <p:blipFill>
          <a:blip r:embed="rId23">
            <a:duotone>
              <a:prstClr val="black"/>
              <a:srgbClr val="FF0000">
                <a:tint val="45000"/>
                <a:satMod val="400000"/>
              </a:srgbClr>
            </a:duotone>
            <a:extLst>
              <a:ext uri="{BEBA8EAE-BF5A-486C-A8C5-ECC9F3942E4B}">
                <a14:imgProps xmlns:a14="http://schemas.microsoft.com/office/drawing/2010/main">
                  <a14:imgLayer r:embed="rId24">
                    <a14:imgEffect>
                      <a14:backgroundRemoval t="0" b="97436" l="0" r="98842"/>
                    </a14:imgEffect>
                  </a14:imgLayer>
                </a14:imgProps>
              </a:ext>
            </a:extLst>
          </a:blip>
          <a:stretch>
            <a:fillRect/>
          </a:stretch>
        </p:blipFill>
        <p:spPr>
          <a:xfrm rot="16420759">
            <a:off x="7082217" y="2013980"/>
            <a:ext cx="288339" cy="217089"/>
          </a:xfrm>
          <a:prstGeom prst="rect">
            <a:avLst/>
          </a:prstGeom>
        </p:spPr>
      </p:pic>
      <p:sp>
        <p:nvSpPr>
          <p:cNvPr id="60" name="Right Arrow 59">
            <a:extLst>
              <a:ext uri="{FF2B5EF4-FFF2-40B4-BE49-F238E27FC236}">
                <a16:creationId xmlns:a16="http://schemas.microsoft.com/office/drawing/2014/main" id="{C4FA0539-B537-7749-93D3-43B88E85EB8B}"/>
              </a:ext>
            </a:extLst>
          </p:cNvPr>
          <p:cNvSpPr/>
          <p:nvPr/>
        </p:nvSpPr>
        <p:spPr>
          <a:xfrm>
            <a:off x="3274495" y="3707410"/>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a:extLst>
              <a:ext uri="{FF2B5EF4-FFF2-40B4-BE49-F238E27FC236}">
                <a16:creationId xmlns:a16="http://schemas.microsoft.com/office/drawing/2014/main" id="{C981DFD5-CDC2-1F49-9C39-853F34D6DDD3}"/>
              </a:ext>
            </a:extLst>
          </p:cNvPr>
          <p:cNvSpPr/>
          <p:nvPr/>
        </p:nvSpPr>
        <p:spPr>
          <a:xfrm>
            <a:off x="5338911" y="368981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a:extLst>
              <a:ext uri="{FF2B5EF4-FFF2-40B4-BE49-F238E27FC236}">
                <a16:creationId xmlns:a16="http://schemas.microsoft.com/office/drawing/2014/main" id="{D28213C9-D765-CC4A-93D2-F980CF874C4D}"/>
              </a:ext>
            </a:extLst>
          </p:cNvPr>
          <p:cNvSpPr/>
          <p:nvPr/>
        </p:nvSpPr>
        <p:spPr>
          <a:xfrm>
            <a:off x="6785580" y="3697418"/>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Arrow 62">
            <a:extLst>
              <a:ext uri="{FF2B5EF4-FFF2-40B4-BE49-F238E27FC236}">
                <a16:creationId xmlns:a16="http://schemas.microsoft.com/office/drawing/2014/main" id="{0289EAB8-77F8-4C46-8545-EA57C3E55E16}"/>
              </a:ext>
            </a:extLst>
          </p:cNvPr>
          <p:cNvSpPr/>
          <p:nvPr/>
        </p:nvSpPr>
        <p:spPr>
          <a:xfrm>
            <a:off x="8469577" y="369440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30B2F2E4-C273-1542-858D-643DCB3D778D}"/>
              </a:ext>
            </a:extLst>
          </p:cNvPr>
          <p:cNvGrpSpPr/>
          <p:nvPr/>
        </p:nvGrpSpPr>
        <p:grpSpPr>
          <a:xfrm>
            <a:off x="1816403" y="4536267"/>
            <a:ext cx="8758468" cy="2228860"/>
            <a:chOff x="292403" y="4536267"/>
            <a:chExt cx="8758468" cy="2228860"/>
          </a:xfrm>
        </p:grpSpPr>
        <p:grpSp>
          <p:nvGrpSpPr>
            <p:cNvPr id="65" name="Group 64">
              <a:extLst>
                <a:ext uri="{FF2B5EF4-FFF2-40B4-BE49-F238E27FC236}">
                  <a16:creationId xmlns:a16="http://schemas.microsoft.com/office/drawing/2014/main" id="{6E579EAE-5959-684F-B844-15927376F1CA}"/>
                </a:ext>
              </a:extLst>
            </p:cNvPr>
            <p:cNvGrpSpPr/>
            <p:nvPr/>
          </p:nvGrpSpPr>
          <p:grpSpPr>
            <a:xfrm>
              <a:off x="419304" y="4536267"/>
              <a:ext cx="8592827" cy="2228860"/>
              <a:chOff x="419304" y="4536267"/>
              <a:chExt cx="8592827" cy="2228860"/>
            </a:xfrm>
          </p:grpSpPr>
          <p:grpSp>
            <p:nvGrpSpPr>
              <p:cNvPr id="67" name="Group 66">
                <a:extLst>
                  <a:ext uri="{FF2B5EF4-FFF2-40B4-BE49-F238E27FC236}">
                    <a16:creationId xmlns:a16="http://schemas.microsoft.com/office/drawing/2014/main" id="{DA81B0C2-E337-7947-A000-47F6F43AE564}"/>
                  </a:ext>
                </a:extLst>
              </p:cNvPr>
              <p:cNvGrpSpPr/>
              <p:nvPr/>
            </p:nvGrpSpPr>
            <p:grpSpPr>
              <a:xfrm>
                <a:off x="419304" y="5101533"/>
                <a:ext cx="1116491" cy="900246"/>
                <a:chOff x="1018094" y="5618814"/>
                <a:chExt cx="1116491" cy="900246"/>
              </a:xfrm>
            </p:grpSpPr>
            <p:sp>
              <p:nvSpPr>
                <p:cNvPr id="96" name="TextBox 95">
                  <a:extLst>
                    <a:ext uri="{FF2B5EF4-FFF2-40B4-BE49-F238E27FC236}">
                      <a16:creationId xmlns:a16="http://schemas.microsoft.com/office/drawing/2014/main" id="{FCAB64C6-FD93-1F42-9B53-1476258054A3}"/>
                    </a:ext>
                  </a:extLst>
                </p:cNvPr>
                <p:cNvSpPr txBox="1"/>
                <p:nvPr/>
              </p:nvSpPr>
              <p:spPr>
                <a:xfrm>
                  <a:off x="1018094" y="5618814"/>
                  <a:ext cx="1116491" cy="900246"/>
                </a:xfrm>
                <a:prstGeom prst="rect">
                  <a:avLst/>
                </a:prstGeom>
                <a:solidFill>
                  <a:srgbClr val="FFFCD9"/>
                </a:solidFill>
                <a:ln>
                  <a:solidFill>
                    <a:schemeClr val="tx1">
                      <a:lumMod val="50000"/>
                      <a:lumOff val="50000"/>
                    </a:schemeClr>
                  </a:solidFill>
                </a:ln>
              </p:spPr>
              <p:txBody>
                <a:bodyPr wrap="square" rtlCol="0">
                  <a:spAutoFit/>
                </a:bodyPr>
                <a:lstStyle/>
                <a:p>
                  <a:pPr algn="ctr"/>
                  <a:r>
                    <a:rPr lang="en-US" sz="1050" b="1" dirty="0">
                      <a:latin typeface="Apple Chancery" charset="0"/>
                      <a:ea typeface="Apple Chancery" charset="0"/>
                      <a:cs typeface="Apple Chancery" charset="0"/>
                    </a:rPr>
                    <a:t>Recipe</a:t>
                  </a:r>
                </a:p>
                <a:p>
                  <a:r>
                    <a:rPr lang="en-US" sz="1050" b="1" dirty="0">
                      <a:latin typeface="Apple Chancery" charset="0"/>
                      <a:ea typeface="Apple Chancery" charset="0"/>
                      <a:cs typeface="Apple Chancery" charset="0"/>
                    </a:rPr>
                    <a:t>1. </a:t>
                  </a:r>
                </a:p>
                <a:p>
                  <a:r>
                    <a:rPr lang="en-US" sz="1050" b="1" dirty="0">
                      <a:latin typeface="Apple Chancery" charset="0"/>
                      <a:ea typeface="Apple Chancery" charset="0"/>
                      <a:cs typeface="Apple Chancery" charset="0"/>
                    </a:rPr>
                    <a:t>2.</a:t>
                  </a:r>
                </a:p>
                <a:p>
                  <a:r>
                    <a:rPr lang="en-US" sz="1050" b="1" dirty="0">
                      <a:latin typeface="Apple Chancery" charset="0"/>
                      <a:ea typeface="Apple Chancery" charset="0"/>
                      <a:cs typeface="Apple Chancery" charset="0"/>
                    </a:rPr>
                    <a:t>3.</a:t>
                  </a:r>
                </a:p>
                <a:p>
                  <a:r>
                    <a:rPr lang="en-US" sz="1050" b="1" dirty="0">
                      <a:latin typeface="Apple Chancery" charset="0"/>
                      <a:ea typeface="Apple Chancery" charset="0"/>
                      <a:cs typeface="Apple Chancery" charset="0"/>
                    </a:rPr>
                    <a:t>4. </a:t>
                  </a:r>
                </a:p>
              </p:txBody>
            </p:sp>
            <p:sp>
              <p:nvSpPr>
                <p:cNvPr id="97" name="Freeform 96">
                  <a:extLst>
                    <a:ext uri="{FF2B5EF4-FFF2-40B4-BE49-F238E27FC236}">
                      <a16:creationId xmlns:a16="http://schemas.microsoft.com/office/drawing/2014/main" id="{17E2B8F3-E776-B140-9D76-434DF1A6648D}"/>
                    </a:ext>
                  </a:extLst>
                </p:cNvPr>
                <p:cNvSpPr/>
                <p:nvPr/>
              </p:nvSpPr>
              <p:spPr>
                <a:xfrm>
                  <a:off x="1257236" y="587562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a:extLst>
                    <a:ext uri="{FF2B5EF4-FFF2-40B4-BE49-F238E27FC236}">
                      <a16:creationId xmlns:a16="http://schemas.microsoft.com/office/drawing/2014/main" id="{41BC56F2-68FE-A341-B722-8E8753751B23}"/>
                    </a:ext>
                  </a:extLst>
                </p:cNvPr>
                <p:cNvSpPr/>
                <p:nvPr/>
              </p:nvSpPr>
              <p:spPr>
                <a:xfrm>
                  <a:off x="1276796" y="6021364"/>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82ECF95A-3384-DF4A-BF63-E4510F7EF244}"/>
                    </a:ext>
                  </a:extLst>
                </p:cNvPr>
                <p:cNvSpPr/>
                <p:nvPr/>
              </p:nvSpPr>
              <p:spPr>
                <a:xfrm>
                  <a:off x="1257235" y="618000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CC9E8878-EC8D-3147-8D35-C6F5B51DDB2E}"/>
                    </a:ext>
                  </a:extLst>
                </p:cNvPr>
                <p:cNvSpPr/>
                <p:nvPr/>
              </p:nvSpPr>
              <p:spPr>
                <a:xfrm>
                  <a:off x="1257235" y="6353618"/>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8081AA4-FF22-E640-B12F-D9A500AC73D3}"/>
                  </a:ext>
                </a:extLst>
              </p:cNvPr>
              <p:cNvGrpSpPr/>
              <p:nvPr/>
            </p:nvGrpSpPr>
            <p:grpSpPr>
              <a:xfrm>
                <a:off x="2269756" y="4871880"/>
                <a:ext cx="1323304" cy="1509240"/>
                <a:chOff x="2402058" y="5355584"/>
                <a:chExt cx="1144782" cy="1328003"/>
              </a:xfrm>
            </p:grpSpPr>
            <p:pic>
              <p:nvPicPr>
                <p:cNvPr id="90" name="Picture 4" descr="mage result for shouting head chef cartoon">
                  <a:extLst>
                    <a:ext uri="{FF2B5EF4-FFF2-40B4-BE49-F238E27FC236}">
                      <a16:creationId xmlns:a16="http://schemas.microsoft.com/office/drawing/2014/main" id="{A96EE572-59A0-B540-A9A9-C30D49D99D0D}"/>
                    </a:ext>
                  </a:extLst>
                </p:cNvPr>
                <p:cNvPicPr>
                  <a:picLocks noChangeAspect="1" noChangeArrowheads="1"/>
                </p:cNvPicPr>
                <p:nvPr/>
              </p:nvPicPr>
              <p:blipFill>
                <a:blip r:embed="rId25">
                  <a:duotone>
                    <a:prstClr val="black"/>
                    <a:srgbClr val="FF0000">
                      <a:tint val="45000"/>
                      <a:satMod val="400000"/>
                    </a:srgbClr>
                  </a:duotone>
                  <a:extLst>
                    <a:ext uri="{BEBA8EAE-BF5A-486C-A8C5-ECC9F3942E4B}">
                      <a14:imgProps xmlns:a14="http://schemas.microsoft.com/office/drawing/2010/main">
                        <a14:imgLayer r:embed="rId26">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939042" y="5355584"/>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mage result for shouting head chef cartoon">
                  <a:extLst>
                    <a:ext uri="{FF2B5EF4-FFF2-40B4-BE49-F238E27FC236}">
                      <a16:creationId xmlns:a16="http://schemas.microsoft.com/office/drawing/2014/main" id="{F8BC6035-DCE4-194F-AFB7-4A9AB7DFB7D8}"/>
                    </a:ext>
                  </a:extLst>
                </p:cNvPr>
                <p:cNvPicPr>
                  <a:picLocks noChangeAspect="1" noChangeArrowheads="1"/>
                </p:cNvPicPr>
                <p:nvPr/>
              </p:nvPicPr>
              <p:blipFill>
                <a:blip r:embed="rId25">
                  <a:duotone>
                    <a:prstClr val="black"/>
                    <a:schemeClr val="accent5">
                      <a:tint val="45000"/>
                      <a:satMod val="400000"/>
                    </a:schemeClr>
                  </a:duotone>
                  <a:extLst>
                    <a:ext uri="{BEBA8EAE-BF5A-486C-A8C5-ECC9F3942E4B}">
                      <a14:imgProps xmlns:a14="http://schemas.microsoft.com/office/drawing/2010/main">
                        <a14:imgLayer r:embed="rId27">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535" y="5634836"/>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mage result for shouting head chef cartoon">
                  <a:extLst>
                    <a:ext uri="{FF2B5EF4-FFF2-40B4-BE49-F238E27FC236}">
                      <a16:creationId xmlns:a16="http://schemas.microsoft.com/office/drawing/2014/main" id="{6DAF8080-98AC-9B49-AB31-8AB8D348575C}"/>
                    </a:ext>
                  </a:extLst>
                </p:cNvPr>
                <p:cNvPicPr>
                  <a:picLocks noChangeAspect="1" noChangeArrowheads="1"/>
                </p:cNvPicPr>
                <p:nvPr/>
              </p:nvPicPr>
              <p:blipFill>
                <a:blip r:embed="rId25">
                  <a:duotone>
                    <a:prstClr val="black"/>
                    <a:srgbClr val="00B050">
                      <a:tint val="45000"/>
                      <a:satMod val="400000"/>
                    </a:srgbClr>
                  </a:duotone>
                  <a:extLst>
                    <a:ext uri="{BEBA8EAE-BF5A-486C-A8C5-ECC9F3942E4B}">
                      <a14:imgProps xmlns:a14="http://schemas.microsoft.com/office/drawing/2010/main">
                        <a14:imgLayer r:embed="rId28">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402058" y="6074911"/>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mage result for shouting head chef cartoon">
                  <a:extLst>
                    <a:ext uri="{FF2B5EF4-FFF2-40B4-BE49-F238E27FC236}">
                      <a16:creationId xmlns:a16="http://schemas.microsoft.com/office/drawing/2014/main" id="{B2E68564-6755-AA4A-ACD9-A16891980C9E}"/>
                    </a:ext>
                  </a:extLst>
                </p:cNvPr>
                <p:cNvPicPr>
                  <a:picLocks noChangeAspect="1" noChangeArrowheads="1"/>
                </p:cNvPicPr>
                <p:nvPr/>
              </p:nvPicPr>
              <p:blipFill>
                <a:blip r:embed="rId25">
                  <a:duotone>
                    <a:prstClr val="black"/>
                    <a:srgbClr val="7030A0">
                      <a:tint val="45000"/>
                      <a:satMod val="400000"/>
                    </a:srgbClr>
                  </a:duotone>
                  <a:extLst>
                    <a:ext uri="{BEBA8EAE-BF5A-486C-A8C5-ECC9F3942E4B}">
                      <a14:imgProps xmlns:a14="http://schemas.microsoft.com/office/drawing/2010/main">
                        <a14:imgLayer r:embed="rId29">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070128" y="5770832"/>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mage result for shouting head chef cartoon">
                  <a:extLst>
                    <a:ext uri="{FF2B5EF4-FFF2-40B4-BE49-F238E27FC236}">
                      <a16:creationId xmlns:a16="http://schemas.microsoft.com/office/drawing/2014/main" id="{37B61845-BC80-6345-B01F-65ACC4133BD9}"/>
                    </a:ext>
                  </a:extLst>
                </p:cNvPr>
                <p:cNvPicPr>
                  <a:picLocks noChangeAspect="1" noChangeArrowheads="1"/>
                </p:cNvPicPr>
                <p:nvPr/>
              </p:nvPicPr>
              <p:blipFill>
                <a:blip r:embed="rId25">
                  <a:duotone>
                    <a:prstClr val="black"/>
                    <a:srgbClr val="FFFF00">
                      <a:tint val="45000"/>
                      <a:satMod val="400000"/>
                    </a:srgbClr>
                  </a:duotone>
                  <a:extLst>
                    <a:ext uri="{BEBA8EAE-BF5A-486C-A8C5-ECC9F3942E4B}">
                      <a14:imgProps xmlns:a14="http://schemas.microsoft.com/office/drawing/2010/main">
                        <a14:imgLayer r:embed="rId30">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732176" y="6220623"/>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mage result for shouting head chef cartoon">
                  <a:extLst>
                    <a:ext uri="{FF2B5EF4-FFF2-40B4-BE49-F238E27FC236}">
                      <a16:creationId xmlns:a16="http://schemas.microsoft.com/office/drawing/2014/main" id="{80EC7B6E-E17B-F24C-B967-5109E849BCE6}"/>
                    </a:ext>
                  </a:extLst>
                </p:cNvPr>
                <p:cNvPicPr>
                  <a:picLocks noChangeAspect="1" noChangeArrowheads="1"/>
                </p:cNvPicPr>
                <p:nvPr/>
              </p:nvPicPr>
              <p:blipFill>
                <a:blip r:embed="rId25">
                  <a:extLst>
                    <a:ext uri="{BEBA8EAE-BF5A-486C-A8C5-ECC9F3942E4B}">
                      <a14:imgProps xmlns:a14="http://schemas.microsoft.com/office/drawing/2010/main">
                        <a14:imgLayer r:embed="rId31">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192356" y="6232041"/>
                  <a:ext cx="354484" cy="451546"/>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12" descr="mage result for dinner cartoon">
                <a:extLst>
                  <a:ext uri="{FF2B5EF4-FFF2-40B4-BE49-F238E27FC236}">
                    <a16:creationId xmlns:a16="http://schemas.microsoft.com/office/drawing/2014/main" id="{DCD448BC-8DDC-504E-8C21-A3933723217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251556" y="5267944"/>
                <a:ext cx="1760575" cy="66771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DD475168-2CA1-394C-9600-718A0A6B2CA6}"/>
                  </a:ext>
                </a:extLst>
              </p:cNvPr>
              <p:cNvGrpSpPr/>
              <p:nvPr/>
            </p:nvGrpSpPr>
            <p:grpSpPr>
              <a:xfrm>
                <a:off x="5803415" y="4723949"/>
                <a:ext cx="963312" cy="968751"/>
                <a:chOff x="3806573" y="3685850"/>
                <a:chExt cx="1865443" cy="1948986"/>
              </a:xfrm>
            </p:grpSpPr>
            <p:pic>
              <p:nvPicPr>
                <p:cNvPr id="87" name="Picture 86">
                  <a:extLst>
                    <a:ext uri="{FF2B5EF4-FFF2-40B4-BE49-F238E27FC236}">
                      <a16:creationId xmlns:a16="http://schemas.microsoft.com/office/drawing/2014/main" id="{37C2184C-8023-1340-9D0C-001C53FDF5ED}"/>
                    </a:ext>
                  </a:extLst>
                </p:cNvPr>
                <p:cNvPicPr>
                  <a:picLocks noChangeAspect="1"/>
                </p:cNvPicPr>
                <p:nvPr/>
              </p:nvPicPr>
              <p:blipFill rotWithShape="1">
                <a:blip r:embed="rId33">
                  <a:extLst>
                    <a:ext uri="{BEBA8EAE-BF5A-486C-A8C5-ECC9F3942E4B}">
                      <a14:imgProps xmlns:a14="http://schemas.microsoft.com/office/drawing/2010/main">
                        <a14:imgLayer r:embed="rId34">
                          <a14:imgEffect>
                            <a14:backgroundRemoval t="0" b="81977" l="15452" r="87172">
                              <a14:foregroundMark x1="30321" y1="4942" x2="31778" y2="27326"/>
                              <a14:foregroundMark x1="43149" y1="41860" x2="46939" y2="41860"/>
                              <a14:foregroundMark x1="37609" y1="75291" x2="51312" y2="74419"/>
                            </a14:backgroundRemoval>
                          </a14:imgEffect>
                        </a14:imgLayer>
                      </a14:imgProps>
                    </a:ext>
                    <a:ext uri="{28A0092B-C50C-407E-A947-70E740481C1C}">
                      <a14:useLocalDpi xmlns:a14="http://schemas.microsoft.com/office/drawing/2010/main" val="0"/>
                    </a:ext>
                  </a:extLst>
                </a:blip>
                <a:srcRect l="16193" r="12768" b="17733"/>
                <a:stretch/>
              </p:blipFill>
              <p:spPr>
                <a:xfrm>
                  <a:off x="3806573" y="3685850"/>
                  <a:ext cx="1485380" cy="1725150"/>
                </a:xfrm>
                <a:prstGeom prst="rect">
                  <a:avLst/>
                </a:prstGeom>
              </p:spPr>
            </p:pic>
            <p:pic>
              <p:nvPicPr>
                <p:cNvPr id="88" name="Picture 87">
                  <a:extLst>
                    <a:ext uri="{FF2B5EF4-FFF2-40B4-BE49-F238E27FC236}">
                      <a16:creationId xmlns:a16="http://schemas.microsoft.com/office/drawing/2014/main" id="{894759BC-0927-A44C-A776-1B2CA9E295B5}"/>
                    </a:ext>
                  </a:extLst>
                </p:cNvPr>
                <p:cNvPicPr>
                  <a:picLocks noChangeAspect="1"/>
                </p:cNvPicPr>
                <p:nvPr/>
              </p:nvPicPr>
              <p:blipFill rotWithShape="1">
                <a:blip r:embed="rId35">
                  <a:duotone>
                    <a:prstClr val="black"/>
                    <a:srgbClr val="FF0000">
                      <a:tint val="45000"/>
                      <a:satMod val="400000"/>
                    </a:srgbClr>
                  </a:duotone>
                  <a:extLst>
                    <a:ext uri="{BEBA8EAE-BF5A-486C-A8C5-ECC9F3942E4B}">
                      <a14:imgProps xmlns:a14="http://schemas.microsoft.com/office/drawing/2010/main">
                        <a14:imgLayer r:embed="rId36">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3959562" y="3734158"/>
                  <a:ext cx="1485380" cy="1725150"/>
                </a:xfrm>
                <a:prstGeom prst="rect">
                  <a:avLst/>
                </a:prstGeom>
              </p:spPr>
            </p:pic>
            <p:pic>
              <p:nvPicPr>
                <p:cNvPr id="89" name="Picture 88">
                  <a:extLst>
                    <a:ext uri="{FF2B5EF4-FFF2-40B4-BE49-F238E27FC236}">
                      <a16:creationId xmlns:a16="http://schemas.microsoft.com/office/drawing/2014/main" id="{3E0C8E7E-5C1D-3649-AB68-84A92BEC6C54}"/>
                    </a:ext>
                  </a:extLst>
                </p:cNvPr>
                <p:cNvPicPr>
                  <a:picLocks noChangeAspect="1"/>
                </p:cNvPicPr>
                <p:nvPr/>
              </p:nvPicPr>
              <p:blipFill rotWithShape="1">
                <a:blip r:embed="rId35">
                  <a:duotone>
                    <a:prstClr val="black"/>
                    <a:schemeClr val="accent5">
                      <a:tint val="45000"/>
                      <a:satMod val="400000"/>
                    </a:schemeClr>
                  </a:duotone>
                  <a:extLst>
                    <a:ext uri="{BEBA8EAE-BF5A-486C-A8C5-ECC9F3942E4B}">
                      <a14:imgProps xmlns:a14="http://schemas.microsoft.com/office/drawing/2010/main">
                        <a14:imgLayer r:embed="rId37">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4186636" y="3909686"/>
                  <a:ext cx="1485380" cy="1725150"/>
                </a:xfrm>
                <a:prstGeom prst="rect">
                  <a:avLst/>
                </a:prstGeom>
              </p:spPr>
            </p:pic>
          </p:grpSp>
          <p:grpSp>
            <p:nvGrpSpPr>
              <p:cNvPr id="71" name="Group 70">
                <a:extLst>
                  <a:ext uri="{FF2B5EF4-FFF2-40B4-BE49-F238E27FC236}">
                    <a16:creationId xmlns:a16="http://schemas.microsoft.com/office/drawing/2014/main" id="{8E83F39A-03CB-FA42-9900-DE006146E62F}"/>
                  </a:ext>
                </a:extLst>
              </p:cNvPr>
              <p:cNvGrpSpPr/>
              <p:nvPr/>
            </p:nvGrpSpPr>
            <p:grpSpPr>
              <a:xfrm>
                <a:off x="4024831" y="4685112"/>
                <a:ext cx="1340046" cy="1903510"/>
                <a:chOff x="3861068" y="4899933"/>
                <a:chExt cx="1340046" cy="1903510"/>
              </a:xfrm>
            </p:grpSpPr>
            <p:pic>
              <p:nvPicPr>
                <p:cNvPr id="81" name="Picture 10" descr="mage result for chefs 3D stick figure illustration">
                  <a:extLst>
                    <a:ext uri="{FF2B5EF4-FFF2-40B4-BE49-F238E27FC236}">
                      <a16:creationId xmlns:a16="http://schemas.microsoft.com/office/drawing/2014/main" id="{FF56A28B-445D-C945-B801-4FC598D41211}"/>
                    </a:ext>
                  </a:extLst>
                </p:cNvPr>
                <p:cNvPicPr>
                  <a:picLocks noChangeAspect="1" noChangeArrowheads="1"/>
                </p:cNvPicPr>
                <p:nvPr/>
              </p:nvPicPr>
              <p:blipFill rotWithShape="1">
                <a:blip r:embed="rId38">
                  <a:duotone>
                    <a:prstClr val="black"/>
                    <a:schemeClr val="accent5">
                      <a:tint val="45000"/>
                      <a:satMod val="400000"/>
                    </a:schemeClr>
                  </a:duotone>
                  <a:extLst>
                    <a:ext uri="{BEBA8EAE-BF5A-486C-A8C5-ECC9F3942E4B}">
                      <a14:imgProps xmlns:a14="http://schemas.microsoft.com/office/drawing/2010/main">
                        <a14:imgLayer r:embed="rId39">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3861068" y="5708174"/>
                  <a:ext cx="356251" cy="109526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mage result for chefs 3D stick figure illustration">
                  <a:extLst>
                    <a:ext uri="{FF2B5EF4-FFF2-40B4-BE49-F238E27FC236}">
                      <a16:creationId xmlns:a16="http://schemas.microsoft.com/office/drawing/2014/main" id="{DA504D89-A39A-9E4E-BC85-70A4BB58407A}"/>
                    </a:ext>
                  </a:extLst>
                </p:cNvPr>
                <p:cNvPicPr>
                  <a:picLocks noChangeAspect="1" noChangeArrowheads="1"/>
                </p:cNvPicPr>
                <p:nvPr/>
              </p:nvPicPr>
              <p:blipFill rotWithShape="1">
                <a:blip r:embed="rId40">
                  <a:duotone>
                    <a:prstClr val="black"/>
                    <a:srgbClr val="7030A0">
                      <a:tint val="45000"/>
                      <a:satMod val="400000"/>
                    </a:srgbClr>
                  </a:duotone>
                  <a:extLst>
                    <a:ext uri="{BEBA8EAE-BF5A-486C-A8C5-ECC9F3942E4B}">
                      <a14:imgProps xmlns:a14="http://schemas.microsoft.com/office/drawing/2010/main">
                        <a14:imgLayer r:embed="rId41">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3936929" y="5103506"/>
                  <a:ext cx="252777" cy="87837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0" descr="mage result for chefs 3D stick figure illustration">
                  <a:extLst>
                    <a:ext uri="{FF2B5EF4-FFF2-40B4-BE49-F238E27FC236}">
                      <a16:creationId xmlns:a16="http://schemas.microsoft.com/office/drawing/2014/main" id="{684416A5-560F-AC48-97D0-1DDB0407B83F}"/>
                    </a:ext>
                  </a:extLst>
                </p:cNvPr>
                <p:cNvPicPr>
                  <a:picLocks noChangeAspect="1" noChangeArrowheads="1"/>
                </p:cNvPicPr>
                <p:nvPr/>
              </p:nvPicPr>
              <p:blipFill rotWithShape="1">
                <a:blip r:embed="rId42">
                  <a:duotone>
                    <a:prstClr val="black"/>
                    <a:srgbClr val="FF0000">
                      <a:tint val="45000"/>
                      <a:satMod val="400000"/>
                    </a:srgbClr>
                  </a:duotone>
                  <a:extLst>
                    <a:ext uri="{BEBA8EAE-BF5A-486C-A8C5-ECC9F3942E4B}">
                      <a14:imgProps xmlns:a14="http://schemas.microsoft.com/office/drawing/2010/main">
                        <a14:imgLayer r:embed="rId43">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753004" y="4928063"/>
                  <a:ext cx="448110" cy="109526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mage result for chefs 3D stick figure illustration">
                  <a:extLst>
                    <a:ext uri="{FF2B5EF4-FFF2-40B4-BE49-F238E27FC236}">
                      <a16:creationId xmlns:a16="http://schemas.microsoft.com/office/drawing/2014/main" id="{B89CD7A9-C8C9-3846-9437-6CB98D82BC77}"/>
                    </a:ext>
                  </a:extLst>
                </p:cNvPr>
                <p:cNvPicPr>
                  <a:picLocks noChangeAspect="1" noChangeArrowheads="1"/>
                </p:cNvPicPr>
                <p:nvPr/>
              </p:nvPicPr>
              <p:blipFill rotWithShape="1">
                <a:blip r:embed="rId38">
                  <a:duotone>
                    <a:prstClr val="black"/>
                    <a:srgbClr val="00B050">
                      <a:tint val="45000"/>
                      <a:satMod val="400000"/>
                    </a:srgbClr>
                  </a:duotone>
                  <a:extLst>
                    <a:ext uri="{BEBA8EAE-BF5A-486C-A8C5-ECC9F3942E4B}">
                      <a14:imgProps xmlns:a14="http://schemas.microsoft.com/office/drawing/2010/main">
                        <a14:imgLayer r:embed="rId39">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4730482" y="5684406"/>
                  <a:ext cx="360566" cy="110853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descr="mage result for chefs 3D stick figure illustration">
                  <a:extLst>
                    <a:ext uri="{FF2B5EF4-FFF2-40B4-BE49-F238E27FC236}">
                      <a16:creationId xmlns:a16="http://schemas.microsoft.com/office/drawing/2014/main" id="{ED350CE5-F733-D74C-B5B4-7F646E5530E1}"/>
                    </a:ext>
                  </a:extLst>
                </p:cNvPr>
                <p:cNvPicPr>
                  <a:picLocks noChangeAspect="1" noChangeArrowheads="1"/>
                </p:cNvPicPr>
                <p:nvPr/>
              </p:nvPicPr>
              <p:blipFill rotWithShape="1">
                <a:blip r:embed="rId40">
                  <a:duotone>
                    <a:prstClr val="black"/>
                    <a:srgbClr val="FFFF00">
                      <a:tint val="45000"/>
                      <a:satMod val="400000"/>
                    </a:srgbClr>
                  </a:duotone>
                  <a:extLst>
                    <a:ext uri="{BEBA8EAE-BF5A-486C-A8C5-ECC9F3942E4B}">
                      <a14:imgProps xmlns:a14="http://schemas.microsoft.com/office/drawing/2010/main">
                        <a14:imgLayer r:embed="rId44">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4387579" y="5816622"/>
                  <a:ext cx="274545" cy="95401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0" descr="mage result for chefs 3D stick figure illustration">
                  <a:extLst>
                    <a:ext uri="{FF2B5EF4-FFF2-40B4-BE49-F238E27FC236}">
                      <a16:creationId xmlns:a16="http://schemas.microsoft.com/office/drawing/2014/main" id="{A4258C52-2C74-8148-8D93-86B05B6E6D34}"/>
                    </a:ext>
                  </a:extLst>
                </p:cNvPr>
                <p:cNvPicPr>
                  <a:picLocks noChangeAspect="1" noChangeArrowheads="1"/>
                </p:cNvPicPr>
                <p:nvPr/>
              </p:nvPicPr>
              <p:blipFill rotWithShape="1">
                <a:blip r:embed="rId42">
                  <a:extLst>
                    <a:ext uri="{BEBA8EAE-BF5A-486C-A8C5-ECC9F3942E4B}">
                      <a14:imgProps xmlns:a14="http://schemas.microsoft.com/office/drawing/2010/main">
                        <a14:imgLayer r:embed="rId45">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349291" y="4899933"/>
                  <a:ext cx="448110" cy="1095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0889CBA8-FCD6-8040-99D7-DEB13311D709}"/>
                  </a:ext>
                </a:extLst>
              </p:cNvPr>
              <p:cNvGrpSpPr/>
              <p:nvPr/>
            </p:nvGrpSpPr>
            <p:grpSpPr>
              <a:xfrm>
                <a:off x="5699807" y="5626432"/>
                <a:ext cx="1062144" cy="1138695"/>
                <a:chOff x="5052556" y="5172915"/>
                <a:chExt cx="1245373" cy="1245373"/>
              </a:xfrm>
            </p:grpSpPr>
            <p:pic>
              <p:nvPicPr>
                <p:cNvPr id="78" name="Picture 77">
                  <a:extLst>
                    <a:ext uri="{FF2B5EF4-FFF2-40B4-BE49-F238E27FC236}">
                      <a16:creationId xmlns:a16="http://schemas.microsoft.com/office/drawing/2014/main" id="{25F0317C-F030-2546-906C-9357454FB464}"/>
                    </a:ext>
                  </a:extLst>
                </p:cNvPr>
                <p:cNvPicPr>
                  <a:picLocks noChangeAspect="1"/>
                </p:cNvPicPr>
                <p:nvPr/>
              </p:nvPicPr>
              <p:blipFill>
                <a:blip r:embed="rId46">
                  <a:duotone>
                    <a:prstClr val="black"/>
                    <a:srgbClr val="7030A0">
                      <a:tint val="45000"/>
                      <a:satMod val="400000"/>
                    </a:srgbClr>
                  </a:duotone>
                  <a:extLst>
                    <a:ext uri="{BEBA8EAE-BF5A-486C-A8C5-ECC9F3942E4B}">
                      <a14:imgProps xmlns:a14="http://schemas.microsoft.com/office/drawing/2010/main">
                        <a14:imgLayer r:embed="rId47">
                          <a14:imgEffect>
                            <a14:backgroundRemoval t="9645" b="89848" l="55838" r="96954"/>
                          </a14:imgEffect>
                        </a14:imgLayer>
                      </a14:imgProps>
                    </a:ext>
                    <a:ext uri="{28A0092B-C50C-407E-A947-70E740481C1C}">
                      <a14:useLocalDpi xmlns:a14="http://schemas.microsoft.com/office/drawing/2010/main" val="0"/>
                    </a:ext>
                  </a:extLst>
                </a:blip>
                <a:stretch>
                  <a:fillRect/>
                </a:stretch>
              </p:blipFill>
              <p:spPr>
                <a:xfrm>
                  <a:off x="5083863" y="5180417"/>
                  <a:ext cx="1200912" cy="1200912"/>
                </a:xfrm>
                <a:prstGeom prst="rect">
                  <a:avLst/>
                </a:prstGeom>
              </p:spPr>
            </p:pic>
            <p:pic>
              <p:nvPicPr>
                <p:cNvPr id="79" name="Picture 78">
                  <a:extLst>
                    <a:ext uri="{FF2B5EF4-FFF2-40B4-BE49-F238E27FC236}">
                      <a16:creationId xmlns:a16="http://schemas.microsoft.com/office/drawing/2014/main" id="{BA45247E-22DF-7D45-B20E-6765A8E24099}"/>
                    </a:ext>
                  </a:extLst>
                </p:cNvPr>
                <p:cNvPicPr>
                  <a:picLocks noChangeAspect="1"/>
                </p:cNvPicPr>
                <p:nvPr/>
              </p:nvPicPr>
              <p:blipFill>
                <a:blip r:embed="rId48">
                  <a:duotone>
                    <a:prstClr val="black"/>
                    <a:srgbClr val="FFFF00">
                      <a:tint val="45000"/>
                      <a:satMod val="400000"/>
                    </a:srgbClr>
                  </a:duotone>
                  <a:extLst>
                    <a:ext uri="{BEBA8EAE-BF5A-486C-A8C5-ECC9F3942E4B}">
                      <a14:imgProps xmlns:a14="http://schemas.microsoft.com/office/drawing/2010/main">
                        <a14:imgLayer r:embed="rId49">
                          <a14:imgEffect>
                            <a14:backgroundRemoval t="4569" b="89848" l="36041" r="71066">
                              <a14:foregroundMark x1="51269" y1="50254" x2="48223" y2="52792"/>
                              <a14:foregroundMark x1="57360" y1="40609" x2="59391" y2="45685"/>
                              <a14:backgroundMark x1="65482" y1="47208" x2="70051" y2="41624"/>
                            </a14:backgroundRemoval>
                          </a14:imgEffect>
                        </a14:imgLayer>
                      </a14:imgProps>
                    </a:ext>
                    <a:ext uri="{28A0092B-C50C-407E-A947-70E740481C1C}">
                      <a14:useLocalDpi xmlns:a14="http://schemas.microsoft.com/office/drawing/2010/main" val="0"/>
                    </a:ext>
                  </a:extLst>
                </a:blip>
                <a:stretch>
                  <a:fillRect/>
                </a:stretch>
              </p:blipFill>
              <p:spPr>
                <a:xfrm>
                  <a:off x="5052556" y="5172915"/>
                  <a:ext cx="1245373" cy="1245373"/>
                </a:xfrm>
                <a:prstGeom prst="rect">
                  <a:avLst/>
                </a:prstGeom>
              </p:spPr>
            </p:pic>
            <p:pic>
              <p:nvPicPr>
                <p:cNvPr id="80" name="Picture 79">
                  <a:extLst>
                    <a:ext uri="{FF2B5EF4-FFF2-40B4-BE49-F238E27FC236}">
                      <a16:creationId xmlns:a16="http://schemas.microsoft.com/office/drawing/2014/main" id="{04DD2653-7D0E-F24C-B0A4-35C36E2C24BD}"/>
                    </a:ext>
                  </a:extLst>
                </p:cNvPr>
                <p:cNvPicPr>
                  <a:picLocks noChangeAspect="1"/>
                </p:cNvPicPr>
                <p:nvPr/>
              </p:nvPicPr>
              <p:blipFill>
                <a:blip r:embed="rId50">
                  <a:duotone>
                    <a:prstClr val="black"/>
                    <a:srgbClr val="00B050">
                      <a:tint val="45000"/>
                      <a:satMod val="400000"/>
                    </a:srgbClr>
                  </a:duotone>
                  <a:extLst>
                    <a:ext uri="{BEBA8EAE-BF5A-486C-A8C5-ECC9F3942E4B}">
                      <a14:imgProps xmlns:a14="http://schemas.microsoft.com/office/drawing/2010/main">
                        <a14:imgLayer r:embed="rId51">
                          <a14:imgEffect>
                            <a14:backgroundRemoval t="4569" b="89848" l="1523" r="43147"/>
                          </a14:imgEffect>
                        </a14:imgLayer>
                      </a14:imgProps>
                    </a:ext>
                    <a:ext uri="{28A0092B-C50C-407E-A947-70E740481C1C}">
                      <a14:useLocalDpi xmlns:a14="http://schemas.microsoft.com/office/drawing/2010/main" val="0"/>
                    </a:ext>
                  </a:extLst>
                </a:blip>
                <a:stretch>
                  <a:fillRect/>
                </a:stretch>
              </p:blipFill>
              <p:spPr>
                <a:xfrm>
                  <a:off x="5075989" y="5202936"/>
                  <a:ext cx="1200912" cy="1200912"/>
                </a:xfrm>
                <a:prstGeom prst="rect">
                  <a:avLst/>
                </a:prstGeom>
              </p:spPr>
            </p:pic>
          </p:grpSp>
          <p:sp>
            <p:nvSpPr>
              <p:cNvPr id="73" name="Right Arrow 72">
                <a:extLst>
                  <a:ext uri="{FF2B5EF4-FFF2-40B4-BE49-F238E27FC236}">
                    <a16:creationId xmlns:a16="http://schemas.microsoft.com/office/drawing/2014/main" id="{F5B6349D-5CC5-D54E-8E49-97DFCD72220D}"/>
                  </a:ext>
                </a:extLst>
              </p:cNvPr>
              <p:cNvSpPr/>
              <p:nvPr/>
            </p:nvSpPr>
            <p:spPr>
              <a:xfrm>
                <a:off x="1778429" y="5397165"/>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CCC64ADD-E4AF-0E40-A11C-F68D9E7F7314}"/>
                  </a:ext>
                </a:extLst>
              </p:cNvPr>
              <p:cNvSpPr/>
              <p:nvPr/>
            </p:nvSpPr>
            <p:spPr>
              <a:xfrm>
                <a:off x="3842845" y="5379567"/>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EBCBB6B9-0F4E-7348-895C-1B955A85949E}"/>
                  </a:ext>
                </a:extLst>
              </p:cNvPr>
              <p:cNvSpPr/>
              <p:nvPr/>
            </p:nvSpPr>
            <p:spPr>
              <a:xfrm>
                <a:off x="5289514" y="538717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a:extLst>
                  <a:ext uri="{FF2B5EF4-FFF2-40B4-BE49-F238E27FC236}">
                    <a16:creationId xmlns:a16="http://schemas.microsoft.com/office/drawing/2014/main" id="{B54F7854-CEAA-E04E-A4AF-1DD87264FB91}"/>
                  </a:ext>
                </a:extLst>
              </p:cNvPr>
              <p:cNvSpPr/>
              <p:nvPr/>
            </p:nvSpPr>
            <p:spPr>
              <a:xfrm>
                <a:off x="6973511" y="535602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2CFB3CE-3D60-034A-B42C-9DB693993D7B}"/>
                  </a:ext>
                </a:extLst>
              </p:cNvPr>
              <p:cNvSpPr/>
              <p:nvPr/>
            </p:nvSpPr>
            <p:spPr>
              <a:xfrm>
                <a:off x="3629322" y="4536267"/>
                <a:ext cx="2466961" cy="307777"/>
              </a:xfrm>
              <a:prstGeom prst="rect">
                <a:avLst/>
              </a:prstGeom>
              <a:noFill/>
            </p:spPr>
            <p:txBody>
              <a:bodyPr wrap="square">
                <a:spAutoFit/>
              </a:bodyPr>
              <a:lstStyle/>
              <a:p>
                <a:pPr algn="ctr"/>
                <a:r>
                  <a:rPr lang="en-US" sz="1400" b="1" u="sng" dirty="0">
                    <a:latin typeface="Arial" charset="0"/>
                    <a:ea typeface="Arial" charset="0"/>
                    <a:cs typeface="Arial" charset="0"/>
                  </a:rPr>
                  <a:t>Meal prep analogy</a:t>
                </a:r>
              </a:p>
            </p:txBody>
          </p:sp>
        </p:grpSp>
        <p:sp>
          <p:nvSpPr>
            <p:cNvPr id="66" name="Rectangle 65">
              <a:extLst>
                <a:ext uri="{FF2B5EF4-FFF2-40B4-BE49-F238E27FC236}">
                  <a16:creationId xmlns:a16="http://schemas.microsoft.com/office/drawing/2014/main" id="{EA4474E2-83AE-C141-B6C1-A7DEF0794C7E}"/>
                </a:ext>
              </a:extLst>
            </p:cNvPr>
            <p:cNvSpPr/>
            <p:nvPr/>
          </p:nvSpPr>
          <p:spPr>
            <a:xfrm>
              <a:off x="292403" y="4549748"/>
              <a:ext cx="8758468" cy="2181586"/>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ctangle 100">
            <a:extLst>
              <a:ext uri="{FF2B5EF4-FFF2-40B4-BE49-F238E27FC236}">
                <a16:creationId xmlns:a16="http://schemas.microsoft.com/office/drawing/2014/main" id="{386FDEB7-D0BA-C947-A4BB-823DC44B5C7D}"/>
              </a:ext>
            </a:extLst>
          </p:cNvPr>
          <p:cNvSpPr/>
          <p:nvPr/>
        </p:nvSpPr>
        <p:spPr>
          <a:xfrm>
            <a:off x="1434290" y="1585915"/>
            <a:ext cx="7341266" cy="51824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963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95947" y="1522991"/>
            <a:ext cx="2349130" cy="2184058"/>
          </a:xfrm>
          <a:prstGeom prst="rect">
            <a:avLst/>
          </a:prstGeom>
        </p:spPr>
      </p:pic>
      <p:sp>
        <p:nvSpPr>
          <p:cNvPr id="67" name="TextBox 66"/>
          <p:cNvSpPr txBox="1"/>
          <p:nvPr/>
        </p:nvSpPr>
        <p:spPr>
          <a:xfrm>
            <a:off x="7130836" y="3703632"/>
            <a:ext cx="3423932" cy="276999"/>
          </a:xfrm>
          <a:prstGeom prst="rect">
            <a:avLst/>
          </a:prstGeom>
          <a:noFill/>
        </p:spPr>
        <p:txBody>
          <a:bodyPr wrap="square" rtlCol="0">
            <a:spAutoFit/>
          </a:bodyPr>
          <a:lstStyle/>
          <a:p>
            <a:pPr algn="ctr"/>
            <a:r>
              <a:rPr lang="en-US" sz="1200" dirty="0">
                <a:latin typeface="Arial" charset="0"/>
                <a:ea typeface="Arial" charset="0"/>
                <a:cs typeface="Arial" charset="0"/>
              </a:rPr>
              <a:t>Ocean Acidification Treatment Systems</a:t>
            </a:r>
          </a:p>
        </p:txBody>
      </p:sp>
      <p:sp>
        <p:nvSpPr>
          <p:cNvPr id="71" name="TextBox 70"/>
          <p:cNvSpPr txBox="1"/>
          <p:nvPr/>
        </p:nvSpPr>
        <p:spPr>
          <a:xfrm>
            <a:off x="1569843" y="3694810"/>
            <a:ext cx="2324740" cy="276999"/>
          </a:xfrm>
          <a:prstGeom prst="rect">
            <a:avLst/>
          </a:prstGeom>
          <a:noFill/>
        </p:spPr>
        <p:txBody>
          <a:bodyPr wrap="square" rtlCol="0">
            <a:spAutoFit/>
          </a:bodyPr>
          <a:lstStyle/>
          <a:p>
            <a:pPr algn="ctr"/>
            <a:r>
              <a:rPr lang="en-US" sz="1200" dirty="0">
                <a:latin typeface="Arial" charset="0"/>
                <a:ea typeface="Arial" charset="0"/>
                <a:cs typeface="Arial" charset="0"/>
              </a:rPr>
              <a:t>catching larvae in Puget Sound</a:t>
            </a:r>
          </a:p>
        </p:txBody>
      </p:sp>
      <p:sp>
        <p:nvSpPr>
          <p:cNvPr id="72" name="TextBox 71"/>
          <p:cNvSpPr txBox="1"/>
          <p:nvPr/>
        </p:nvSpPr>
        <p:spPr>
          <a:xfrm>
            <a:off x="3894583" y="3721151"/>
            <a:ext cx="3486832" cy="276999"/>
          </a:xfrm>
          <a:prstGeom prst="rect">
            <a:avLst/>
          </a:prstGeom>
          <a:noFill/>
        </p:spPr>
        <p:txBody>
          <a:bodyPr wrap="square" rtlCol="0">
            <a:spAutoFit/>
          </a:bodyPr>
          <a:lstStyle/>
          <a:p>
            <a:pPr algn="ctr"/>
            <a:r>
              <a:rPr lang="en-US" sz="1200" dirty="0">
                <a:latin typeface="Arial" charset="0"/>
                <a:ea typeface="Arial" charset="0"/>
                <a:cs typeface="Arial" charset="0"/>
              </a:rPr>
              <a:t>transferring larvae to individual aquaria</a:t>
            </a:r>
          </a:p>
        </p:txBody>
      </p:sp>
      <p:sp>
        <p:nvSpPr>
          <p:cNvPr id="103" name="TextBox 102"/>
          <p:cNvSpPr txBox="1"/>
          <p:nvPr/>
        </p:nvSpPr>
        <p:spPr>
          <a:xfrm>
            <a:off x="15710452" y="5506278"/>
            <a:ext cx="184731" cy="369332"/>
          </a:xfrm>
          <a:prstGeom prst="rect">
            <a:avLst/>
          </a:prstGeom>
          <a:noFill/>
        </p:spPr>
        <p:txBody>
          <a:bodyPr wrap="none" rtlCol="0">
            <a:spAutoFit/>
          </a:bodyPr>
          <a:lstStyle/>
          <a:p>
            <a:endParaRPr lang="en-US" dirty="0"/>
          </a:p>
        </p:txBody>
      </p:sp>
      <p:pic>
        <p:nvPicPr>
          <p:cNvPr id="7" name="Picture 6" descr="A person standing next to a machine&#10;&#10;Description automatically generated">
            <a:extLst>
              <a:ext uri="{FF2B5EF4-FFF2-40B4-BE49-F238E27FC236}">
                <a16:creationId xmlns:a16="http://schemas.microsoft.com/office/drawing/2014/main" id="{90BF5773-18D7-7140-81F2-A2EF35676C9B}"/>
              </a:ext>
            </a:extLst>
          </p:cNvPr>
          <p:cNvPicPr>
            <a:picLocks noChangeAspect="1"/>
          </p:cNvPicPr>
          <p:nvPr/>
        </p:nvPicPr>
        <p:blipFill rotWithShape="1">
          <a:blip r:embed="rId4"/>
          <a:srcRect b="3546"/>
          <a:stretch/>
        </p:blipFill>
        <p:spPr>
          <a:xfrm>
            <a:off x="7198225" y="1505360"/>
            <a:ext cx="3423932" cy="2201690"/>
          </a:xfrm>
          <a:prstGeom prst="rect">
            <a:avLst/>
          </a:prstGeom>
        </p:spPr>
      </p:pic>
      <p:pic>
        <p:nvPicPr>
          <p:cNvPr id="10" name="Picture 9" descr="A picture containing person, indoor, table, food&#10;&#10;Description automatically generated">
            <a:extLst>
              <a:ext uri="{FF2B5EF4-FFF2-40B4-BE49-F238E27FC236}">
                <a16:creationId xmlns:a16="http://schemas.microsoft.com/office/drawing/2014/main" id="{8EB49C81-F5FD-384B-8995-20FB393E5A08}"/>
              </a:ext>
            </a:extLst>
          </p:cNvPr>
          <p:cNvPicPr>
            <a:picLocks noChangeAspect="1"/>
          </p:cNvPicPr>
          <p:nvPr/>
        </p:nvPicPr>
        <p:blipFill rotWithShape="1">
          <a:blip r:embed="rId5"/>
          <a:srcRect l="17500" r="33903"/>
          <a:stretch/>
        </p:blipFill>
        <p:spPr>
          <a:xfrm rot="16200000">
            <a:off x="4487265" y="1116883"/>
            <a:ext cx="2184421" cy="2996639"/>
          </a:xfrm>
          <a:prstGeom prst="rect">
            <a:avLst/>
          </a:prstGeom>
        </p:spPr>
      </p:pic>
      <p:sp>
        <p:nvSpPr>
          <p:cNvPr id="44" name="Title 1">
            <a:extLst>
              <a:ext uri="{FF2B5EF4-FFF2-40B4-BE49-F238E27FC236}">
                <a16:creationId xmlns:a16="http://schemas.microsoft.com/office/drawing/2014/main" id="{AA619CF1-ADDE-5443-9C1C-9F4408C48444}"/>
              </a:ext>
            </a:extLst>
          </p:cNvPr>
          <p:cNvSpPr>
            <a:spLocks noGrp="1"/>
          </p:cNvSpPr>
          <p:nvPr>
            <p:ph type="title"/>
          </p:nvPr>
        </p:nvSpPr>
        <p:spPr>
          <a:xfrm>
            <a:off x="2327043" y="-5082"/>
            <a:ext cx="7886700" cy="1325563"/>
          </a:xfrm>
        </p:spPr>
        <p:txBody>
          <a:bodyPr>
            <a:normAutofit/>
          </a:bodyPr>
          <a:lstStyle/>
          <a:p>
            <a:pPr algn="ctr"/>
            <a:r>
              <a:rPr lang="en-US" sz="3600" dirty="0">
                <a:latin typeface="Arial" charset="0"/>
                <a:ea typeface="Arial" charset="0"/>
                <a:cs typeface="Arial" charset="0"/>
              </a:rPr>
              <a:t>How do young crabs tolerate ocean acidification conditions?</a:t>
            </a:r>
          </a:p>
        </p:txBody>
      </p:sp>
      <p:grpSp>
        <p:nvGrpSpPr>
          <p:cNvPr id="46" name="Group 45">
            <a:extLst>
              <a:ext uri="{FF2B5EF4-FFF2-40B4-BE49-F238E27FC236}">
                <a16:creationId xmlns:a16="http://schemas.microsoft.com/office/drawing/2014/main" id="{A8F139B0-5A2A-6E48-9B29-DA10F4967F96}"/>
              </a:ext>
            </a:extLst>
          </p:cNvPr>
          <p:cNvGrpSpPr/>
          <p:nvPr/>
        </p:nvGrpSpPr>
        <p:grpSpPr>
          <a:xfrm>
            <a:off x="1956172" y="4573049"/>
            <a:ext cx="3225013" cy="469149"/>
            <a:chOff x="-3022597" y="3855297"/>
            <a:chExt cx="3225013" cy="469149"/>
          </a:xfrm>
        </p:grpSpPr>
        <p:sp>
          <p:nvSpPr>
            <p:cNvPr id="76" name="TextBox 75">
              <a:extLst>
                <a:ext uri="{FF2B5EF4-FFF2-40B4-BE49-F238E27FC236}">
                  <a16:creationId xmlns:a16="http://schemas.microsoft.com/office/drawing/2014/main" id="{30CDE49A-70DD-1744-93BD-3741BE2292CA}"/>
                </a:ext>
              </a:extLst>
            </p:cNvPr>
            <p:cNvSpPr txBox="1"/>
            <p:nvPr/>
          </p:nvSpPr>
          <p:spPr>
            <a:xfrm>
              <a:off x="-3022597" y="3855297"/>
              <a:ext cx="758221" cy="430887"/>
            </a:xfrm>
            <a:prstGeom prst="rect">
              <a:avLst/>
            </a:prstGeom>
            <a:solidFill>
              <a:schemeClr val="bg1"/>
            </a:solidFill>
          </p:spPr>
          <p:txBody>
            <a:bodyPr wrap="none" lIns="0" tIns="0" rIns="0" bIns="0" rtlCol="0">
              <a:spAutoFit/>
            </a:bodyPr>
            <a:lstStyle/>
            <a:p>
              <a:pPr algn="r"/>
              <a:r>
                <a:rPr lang="en-US" sz="1400" b="1" dirty="0">
                  <a:solidFill>
                    <a:srgbClr val="FF7316"/>
                  </a:solidFill>
                  <a:latin typeface="Arial" charset="0"/>
                  <a:ea typeface="Arial" charset="0"/>
                  <a:cs typeface="Arial" charset="0"/>
                </a:rPr>
                <a:t>Norm pH</a:t>
              </a:r>
            </a:p>
            <a:p>
              <a:pPr algn="r"/>
              <a:r>
                <a:rPr lang="en-US" sz="1400" b="1" dirty="0">
                  <a:solidFill>
                    <a:srgbClr val="FF7316"/>
                  </a:solidFill>
                  <a:latin typeface="Arial" charset="0"/>
                  <a:ea typeface="Arial" charset="0"/>
                  <a:cs typeface="Arial" charset="0"/>
                </a:rPr>
                <a:t>Norm O</a:t>
              </a:r>
              <a:r>
                <a:rPr lang="en-US" sz="1400" b="1" baseline="-25000" dirty="0">
                  <a:solidFill>
                    <a:srgbClr val="FF7316"/>
                  </a:solidFill>
                  <a:latin typeface="Arial" charset="0"/>
                  <a:ea typeface="Arial" charset="0"/>
                  <a:cs typeface="Arial" charset="0"/>
                </a:rPr>
                <a:t>2</a:t>
              </a:r>
              <a:endParaRPr lang="en-US" sz="1400" b="1" dirty="0">
                <a:solidFill>
                  <a:srgbClr val="FF7316"/>
                </a:solidFill>
                <a:latin typeface="Arial" charset="0"/>
                <a:ea typeface="Arial" charset="0"/>
                <a:cs typeface="Arial" charset="0"/>
              </a:endParaRPr>
            </a:p>
          </p:txBody>
        </p:sp>
        <p:sp>
          <p:nvSpPr>
            <p:cNvPr id="77" name="TextBox 76">
              <a:extLst>
                <a:ext uri="{FF2B5EF4-FFF2-40B4-BE49-F238E27FC236}">
                  <a16:creationId xmlns:a16="http://schemas.microsoft.com/office/drawing/2014/main" id="{83EFF15E-8FC4-CF4C-A88B-941ED30E3EB3}"/>
                </a:ext>
              </a:extLst>
            </p:cNvPr>
            <p:cNvSpPr txBox="1"/>
            <p:nvPr/>
          </p:nvSpPr>
          <p:spPr>
            <a:xfrm>
              <a:off x="-2015781" y="3958800"/>
              <a:ext cx="613951" cy="215444"/>
            </a:xfrm>
            <a:prstGeom prst="rect">
              <a:avLst/>
            </a:prstGeom>
            <a:solidFill>
              <a:schemeClr val="bg1"/>
            </a:solidFill>
          </p:spPr>
          <p:txBody>
            <a:bodyPr wrap="none" lIns="0" tIns="0" rIns="0" bIns="0" rtlCol="0">
              <a:spAutoFit/>
            </a:bodyPr>
            <a:lstStyle/>
            <a:p>
              <a:pPr algn="r"/>
              <a:r>
                <a:rPr lang="en-US" sz="1400" b="1" dirty="0">
                  <a:solidFill>
                    <a:srgbClr val="0B8C05"/>
                  </a:solidFill>
                  <a:latin typeface="Arial" charset="0"/>
                  <a:ea typeface="Arial" charset="0"/>
                  <a:cs typeface="Arial" charset="0"/>
                </a:rPr>
                <a:t>Low O</a:t>
              </a:r>
              <a:r>
                <a:rPr lang="en-US" sz="1400" b="1" baseline="-25000" dirty="0">
                  <a:solidFill>
                    <a:srgbClr val="0B8C05"/>
                  </a:solidFill>
                  <a:latin typeface="Arial" charset="0"/>
                  <a:ea typeface="Arial" charset="0"/>
                  <a:cs typeface="Arial" charset="0"/>
                </a:rPr>
                <a:t>2</a:t>
              </a:r>
              <a:endParaRPr lang="en-US" sz="1400" b="1" dirty="0">
                <a:solidFill>
                  <a:srgbClr val="0B8C05"/>
                </a:solidFill>
                <a:latin typeface="Arial" charset="0"/>
                <a:ea typeface="Arial" charset="0"/>
                <a:cs typeface="Arial" charset="0"/>
              </a:endParaRPr>
            </a:p>
          </p:txBody>
        </p:sp>
        <p:sp>
          <p:nvSpPr>
            <p:cNvPr id="78" name="TextBox 77">
              <a:extLst>
                <a:ext uri="{FF2B5EF4-FFF2-40B4-BE49-F238E27FC236}">
                  <a16:creationId xmlns:a16="http://schemas.microsoft.com/office/drawing/2014/main" id="{37E49F4E-170C-B24D-8342-CB7D63A1740F}"/>
                </a:ext>
              </a:extLst>
            </p:cNvPr>
            <p:cNvSpPr txBox="1"/>
            <p:nvPr/>
          </p:nvSpPr>
          <p:spPr>
            <a:xfrm>
              <a:off x="-1245718" y="3964691"/>
              <a:ext cx="646011" cy="215444"/>
            </a:xfrm>
            <a:prstGeom prst="rect">
              <a:avLst/>
            </a:prstGeom>
            <a:solidFill>
              <a:schemeClr val="bg1"/>
            </a:solidFill>
          </p:spPr>
          <p:txBody>
            <a:bodyPr wrap="none" lIns="0" tIns="0" rIns="0" bIns="0" rtlCol="0">
              <a:spAutoFit/>
            </a:bodyPr>
            <a:lstStyle/>
            <a:p>
              <a:pPr algn="r"/>
              <a:r>
                <a:rPr lang="en-US" sz="1400" b="1" dirty="0">
                  <a:solidFill>
                    <a:srgbClr val="7F6ABA"/>
                  </a:solidFill>
                  <a:latin typeface="Arial" charset="0"/>
                  <a:ea typeface="Arial" charset="0"/>
                  <a:cs typeface="Arial" charset="0"/>
                </a:rPr>
                <a:t>Low pH</a:t>
              </a:r>
            </a:p>
          </p:txBody>
        </p:sp>
        <p:sp>
          <p:nvSpPr>
            <p:cNvPr id="79" name="TextBox 78">
              <a:extLst>
                <a:ext uri="{FF2B5EF4-FFF2-40B4-BE49-F238E27FC236}">
                  <a16:creationId xmlns:a16="http://schemas.microsoft.com/office/drawing/2014/main" id="{A3CAB84E-8C9F-D547-8CEF-9E06B60174FB}"/>
                </a:ext>
              </a:extLst>
            </p:cNvPr>
            <p:cNvSpPr txBox="1"/>
            <p:nvPr/>
          </p:nvSpPr>
          <p:spPr>
            <a:xfrm>
              <a:off x="-443595" y="3893559"/>
              <a:ext cx="646011" cy="430887"/>
            </a:xfrm>
            <a:prstGeom prst="rect">
              <a:avLst/>
            </a:prstGeom>
            <a:solidFill>
              <a:schemeClr val="bg1"/>
            </a:solidFill>
          </p:spPr>
          <p:txBody>
            <a:bodyPr wrap="none" lIns="0" tIns="0" rIns="0" bIns="0" rtlCol="0">
              <a:spAutoFit/>
            </a:bodyPr>
            <a:lstStyle/>
            <a:p>
              <a:pPr algn="r"/>
              <a:r>
                <a:rPr lang="en-US" sz="1400" b="1" dirty="0">
                  <a:solidFill>
                    <a:srgbClr val="00B0F0"/>
                  </a:solidFill>
                  <a:latin typeface="Arial" charset="0"/>
                  <a:ea typeface="Arial" charset="0"/>
                  <a:cs typeface="Arial" charset="0"/>
                </a:rPr>
                <a:t>Low pH</a:t>
              </a:r>
            </a:p>
            <a:p>
              <a:pPr algn="r"/>
              <a:r>
                <a:rPr lang="en-US" sz="1400" b="1" dirty="0">
                  <a:solidFill>
                    <a:srgbClr val="00B0F0"/>
                  </a:solidFill>
                  <a:latin typeface="Arial" charset="0"/>
                  <a:ea typeface="Arial" charset="0"/>
                  <a:cs typeface="Arial" charset="0"/>
                </a:rPr>
                <a:t>Low O</a:t>
              </a:r>
              <a:r>
                <a:rPr lang="en-US" sz="1400" b="1" baseline="-25000" dirty="0">
                  <a:solidFill>
                    <a:srgbClr val="00B0F0"/>
                  </a:solidFill>
                  <a:latin typeface="Arial" charset="0"/>
                  <a:ea typeface="Arial" charset="0"/>
                  <a:cs typeface="Arial" charset="0"/>
                </a:rPr>
                <a:t>2</a:t>
              </a:r>
              <a:endParaRPr lang="en-US" sz="1400" b="1" dirty="0">
                <a:solidFill>
                  <a:srgbClr val="00B0F0"/>
                </a:solidFill>
                <a:latin typeface="Arial" charset="0"/>
                <a:ea typeface="Arial" charset="0"/>
                <a:cs typeface="Arial" charset="0"/>
              </a:endParaRPr>
            </a:p>
          </p:txBody>
        </p:sp>
      </p:grpSp>
      <p:grpSp>
        <p:nvGrpSpPr>
          <p:cNvPr id="52" name="Group 51">
            <a:extLst>
              <a:ext uri="{FF2B5EF4-FFF2-40B4-BE49-F238E27FC236}">
                <a16:creationId xmlns:a16="http://schemas.microsoft.com/office/drawing/2014/main" id="{2E4E8694-36DC-4E45-8D22-F9D56C97699D}"/>
              </a:ext>
            </a:extLst>
          </p:cNvPr>
          <p:cNvGrpSpPr/>
          <p:nvPr/>
        </p:nvGrpSpPr>
        <p:grpSpPr>
          <a:xfrm>
            <a:off x="2247277" y="4911076"/>
            <a:ext cx="2659605" cy="1032214"/>
            <a:chOff x="49062" y="6528784"/>
            <a:chExt cx="3830135" cy="1278183"/>
          </a:xfrm>
        </p:grpSpPr>
        <p:pic>
          <p:nvPicPr>
            <p:cNvPr id="55" name="Picture 54">
              <a:extLst>
                <a:ext uri="{FF2B5EF4-FFF2-40B4-BE49-F238E27FC236}">
                  <a16:creationId xmlns:a16="http://schemas.microsoft.com/office/drawing/2014/main" id="{F3037C74-BA3D-624C-ACF4-BB57F118354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2360" b="66334" l="32052" r="70869"/>
                      </a14:imgEffect>
                    </a14:imgLayer>
                  </a14:imgProps>
                </a:ext>
                <a:ext uri="{28A0092B-C50C-407E-A947-70E740481C1C}">
                  <a14:useLocalDpi xmlns:a14="http://schemas.microsoft.com/office/drawing/2010/main" val="0"/>
                </a:ext>
              </a:extLst>
            </a:blip>
            <a:srcRect l="34004" t="32015" r="29163" b="34971"/>
            <a:stretch/>
          </p:blipFill>
          <p:spPr>
            <a:xfrm rot="20085425">
              <a:off x="79739" y="6824558"/>
              <a:ext cx="582457" cy="522078"/>
            </a:xfrm>
            <a:prstGeom prst="rect">
              <a:avLst/>
            </a:prstGeom>
          </p:spPr>
        </p:pic>
        <p:pic>
          <p:nvPicPr>
            <p:cNvPr id="56" name="Picture 55">
              <a:extLst>
                <a:ext uri="{FF2B5EF4-FFF2-40B4-BE49-F238E27FC236}">
                  <a16:creationId xmlns:a16="http://schemas.microsoft.com/office/drawing/2014/main" id="{C144CDF9-85B0-DF48-B399-B33011C51DF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43" b="100000" l="1506" r="99875">
                          <a14:foregroundMark x1="33438" y1="2209" x2="33438" y2="2209"/>
                          <a14:foregroundMark x1="66688" y1="8712" x2="66688" y2="8712"/>
                          <a14:foregroundMark x1="81305" y1="4724" x2="87453" y2="15521"/>
                          <a14:foregroundMark x1="96675" y1="25706" x2="96863" y2="37239"/>
                          <a14:foregroundMark x1="79987" y1="47055" x2="96675" y2="37055"/>
                          <a14:foregroundMark x1="69887" y1="62393" x2="86449" y2="73558"/>
                          <a14:foregroundMark x1="87641" y1="76074" x2="89523" y2="88098"/>
                          <a14:foregroundMark x1="66813" y1="75215" x2="67189" y2="94110"/>
                          <a14:foregroundMark x1="32058" y1="63374" x2="15370" y2="71595"/>
                          <a14:foregroundMark x1="34253" y1="60429" x2="28984" y2="64417"/>
                          <a14:foregroundMark x1="29862" y1="56258" x2="2698" y2="51043"/>
                          <a14:foregroundMark x1="5960" y1="33865" x2="10728" y2="45092"/>
                          <a14:foregroundMark x1="4580" y1="15460" x2="6211" y2="6503"/>
                          <a14:foregroundMark x1="7152" y1="6626" x2="8281" y2="6012"/>
                          <a14:foregroundMark x1="9097" y1="24663" x2="4580" y2="15460"/>
                          <a14:foregroundMark x1="13488" y1="25583" x2="16876" y2="24785"/>
                          <a14:foregroundMark x1="13112" y1="27178" x2="17817" y2="31595"/>
                          <a14:foregroundMark x1="10226" y1="22577" x2="7967" y2="19877"/>
                          <a14:foregroundMark x1="11167" y1="50798" x2="2949" y2="50307"/>
                          <a14:foregroundMark x1="11355" y1="38037" x2="14806" y2="42883"/>
                          <a14:foregroundMark x1="15307" y1="42883" x2="22020" y2="44785"/>
                          <a14:foregroundMark x1="10728" y1="35583" x2="11481" y2="37791"/>
                          <a14:foregroundMark x1="7528" y1="26871" x2="6650" y2="33988"/>
                          <a14:foregroundMark x1="9222" y1="53804" x2="19448" y2="55399"/>
                          <a14:foregroundMark x1="15684" y1="71902" x2="13174" y2="88712"/>
                          <a14:foregroundMark x1="23839" y1="68957" x2="30176" y2="65337"/>
                          <a14:foregroundMark x1="31054" y1="65092" x2="36261" y2="61411"/>
                          <a14:foregroundMark x1="52760" y1="62086" x2="64366" y2="73252"/>
                          <a14:foregroundMark x1="51129" y1="62393" x2="61104" y2="71656"/>
                          <a14:foregroundMark x1="55772" y1="64356" x2="65496" y2="73006"/>
                          <a14:foregroundMark x1="62673" y1="73190" x2="66499" y2="76503"/>
                          <a14:foregroundMark x1="63614" y1="75031" x2="66562" y2="79632"/>
                          <a14:foregroundMark x1="65496" y1="81104" x2="66186" y2="85092"/>
                          <a14:foregroundMark x1="60602" y1="72147" x2="63112" y2="74172"/>
                          <a14:foregroundMark x1="57654" y1="58650" x2="70577" y2="62331"/>
                          <a14:foregroundMark x1="70577" y1="64294" x2="75157" y2="66503"/>
                          <a14:foregroundMark x1="72773" y1="62761" x2="75972" y2="64540"/>
                          <a14:foregroundMark x1="78795" y1="64969" x2="81744" y2="67791"/>
                          <a14:foregroundMark x1="75031" y1="49018" x2="83061" y2="47791"/>
                          <a14:foregroundMark x1="70514" y1="48589" x2="73463" y2="48650"/>
                          <a14:foregroundMark x1="71267" y1="46503" x2="80364" y2="45215"/>
                          <a14:foregroundMark x1="65747" y1="12025" x2="66688" y2="13374"/>
                          <a14:foregroundMark x1="26223" y1="31963" x2="27164" y2="13620"/>
                          <a14:foregroundMark x1="33940" y1="2025" x2="34442" y2="1779"/>
                          <a14:foregroundMark x1="79109" y1="33252" x2="87453" y2="15828"/>
                          <a14:foregroundMark x1="51631" y1="63926" x2="55144" y2="66564"/>
                          <a14:foregroundMark x1="54831" y1="66748" x2="56274" y2="68282"/>
                          <a14:foregroundMark x1="65621" y1="72761" x2="69197" y2="76319"/>
                          <a14:foregroundMark x1="69699" y1="81227" x2="69699" y2="83067"/>
                          <a14:foregroundMark x1="67001" y1="94356" x2="66750" y2="96380"/>
                          <a14:foregroundMark x1="65872" y1="89509" x2="66750" y2="96994"/>
                          <a14:foregroundMark x1="46612" y1="24724" x2="48620" y2="22209"/>
                          <a14:foregroundMark x1="44605" y1="21043" x2="45483" y2="22393"/>
                          <a14:foregroundMark x1="56148" y1="22638" x2="54203" y2="25031"/>
                          <a14:foregroundMark x1="49937" y1="21472" x2="52447" y2="25215"/>
                          <a14:foregroundMark x1="51317" y1="64110" x2="50753" y2="62699"/>
                          <a14:foregroundMark x1="50063" y1="62883" x2="51568" y2="63681"/>
                          <a14:foregroundMark x1="51506" y1="63374" x2="51506" y2="63374"/>
                          <a14:foregroundMark x1="49561" y1="62761" x2="51317" y2="64110"/>
                          <a14:foregroundMark x1="44228" y1="23804" x2="44605" y2="21472"/>
                          <a14:foregroundMark x1="53388" y1="24110" x2="55772" y2="22638"/>
                          <a14:backgroundMark x1="7340" y1="7423" x2="19573" y2="0"/>
                          <a14:backgroundMark x1="3450" y1="10245" x2="11041" y2="184"/>
                          <a14:backgroundMark x1="7340" y1="7730" x2="6838" y2="17669"/>
                          <a14:backgroundMark x1="7465" y1="18344" x2="12798" y2="24479"/>
                          <a14:backgroundMark x1="13614" y1="26994" x2="21518" y2="24785"/>
                          <a14:backgroundMark x1="23463" y1="34724" x2="18444" y2="31411"/>
                          <a14:backgroundMark x1="5207" y1="31902" x2="9724" y2="44356"/>
                          <a14:backgroundMark x1="10979" y1="44847" x2="13802" y2="47239"/>
                          <a14:backgroundMark x1="8908" y1="50184" x2="12547" y2="50245"/>
                          <a14:backgroundMark x1="13174" y1="50184" x2="19887" y2="51718"/>
                          <a14:backgroundMark x1="20263" y1="51595" x2="26788" y2="53497"/>
                          <a14:backgroundMark x1="20263" y1="43313" x2="13739" y2="36748"/>
                          <a14:backgroundMark x1="15370" y1="35215" x2="13363" y2="32945"/>
                          <a14:backgroundMark x1="10100" y1="32761" x2="9285" y2="29448"/>
                          <a14:backgroundMark x1="28670" y1="57546" x2="10038" y2="54601"/>
                          <a14:backgroundMark x1="28858" y1="57669" x2="31744" y2="58344"/>
                          <a14:backgroundMark x1="37014" y1="62086" x2="31681" y2="66135"/>
                          <a14:backgroundMark x1="31242" y1="65767" x2="22710" y2="70552"/>
                          <a14:backgroundMark x1="14994" y1="95337" x2="18193" y2="76871"/>
                          <a14:backgroundMark x1="38269" y1="62209" x2="48306" y2="63742"/>
                          <a14:backgroundMark x1="50816" y1="64294" x2="61355" y2="73620"/>
                          <a14:backgroundMark x1="53827" y1="60982" x2="69072" y2="73988"/>
                          <a14:backgroundMark x1="61543" y1="73681" x2="64492" y2="76258"/>
                          <a14:backgroundMark x1="64680" y1="76994" x2="64931" y2="96810"/>
                          <a14:backgroundMark x1="59348" y1="57117" x2="68130" y2="60736"/>
                          <a14:backgroundMark x1="71142" y1="45828" x2="85947" y2="41104"/>
                          <a14:backgroundMark x1="76851" y1="23374" x2="77415" y2="25644"/>
                          <a14:backgroundMark x1="77290" y1="25890" x2="78482" y2="27423"/>
                          <a14:backgroundMark x1="78356" y1="27730" x2="78733" y2="29509"/>
                          <a14:backgroundMark x1="67691" y1="33129" x2="71142" y2="30429"/>
                          <a14:backgroundMark x1="70828" y1="29509" x2="69573" y2="19509"/>
                          <a14:backgroundMark x1="67942" y1="10000" x2="70452" y2="14601"/>
                          <a14:backgroundMark x1="73588" y1="13926" x2="71832" y2="11288"/>
                          <a14:backgroundMark x1="32497" y1="5399" x2="29925" y2="15951"/>
                          <a14:backgroundMark x1="29799" y1="16258" x2="28984" y2="18773"/>
                          <a14:backgroundMark x1="29046" y1="18957" x2="29737" y2="20736"/>
                          <a14:backgroundMark x1="31807" y1="23988" x2="41844" y2="17178"/>
                          <a14:backgroundMark x1="30301" y1="28344" x2="27854" y2="25460"/>
                          <a14:backgroundMark x1="17942" y1="76503" x2="18695" y2="71902"/>
                          <a14:backgroundMark x1="45922" y1="21472" x2="46487" y2="23313"/>
                          <a14:backgroundMark x1="51129" y1="21656" x2="52572" y2="23988"/>
                          <a14:backgroundMark x1="67252" y1="98896" x2="70703" y2="82270"/>
                        </a14:backgroundRemoval>
                      </a14:imgEffect>
                    </a14:imgLayer>
                  </a14:imgProps>
                </a:ext>
                <a:ext uri="{28A0092B-C50C-407E-A947-70E740481C1C}">
                  <a14:useLocalDpi xmlns:a14="http://schemas.microsoft.com/office/drawing/2010/main" val="0"/>
                </a:ext>
              </a:extLst>
            </a:blip>
            <a:stretch>
              <a:fillRect/>
            </a:stretch>
          </p:blipFill>
          <p:spPr>
            <a:xfrm rot="20871742">
              <a:off x="1376885" y="6713433"/>
              <a:ext cx="799628" cy="817687"/>
            </a:xfrm>
            <a:prstGeom prst="rect">
              <a:avLst/>
            </a:prstGeom>
          </p:spPr>
        </p:pic>
        <p:cxnSp>
          <p:nvCxnSpPr>
            <p:cNvPr id="57" name="Straight Arrow Connector 56">
              <a:extLst>
                <a:ext uri="{FF2B5EF4-FFF2-40B4-BE49-F238E27FC236}">
                  <a16:creationId xmlns:a16="http://schemas.microsoft.com/office/drawing/2014/main" id="{F563694C-51AE-9C40-8903-61E9C557C1D5}"/>
                </a:ext>
              </a:extLst>
            </p:cNvPr>
            <p:cNvCxnSpPr/>
            <p:nvPr/>
          </p:nvCxnSpPr>
          <p:spPr>
            <a:xfrm>
              <a:off x="792982" y="7087465"/>
              <a:ext cx="459852" cy="3060"/>
            </a:xfrm>
            <a:prstGeom prst="straightConnector1">
              <a:avLst/>
            </a:prstGeom>
            <a:ln w="44450">
              <a:solidFill>
                <a:srgbClr val="1F93B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91055F8-FEE3-1243-AB43-03FE672F140F}"/>
                </a:ext>
              </a:extLst>
            </p:cNvPr>
            <p:cNvCxnSpPr/>
            <p:nvPr/>
          </p:nvCxnSpPr>
          <p:spPr>
            <a:xfrm>
              <a:off x="2200747" y="7100383"/>
              <a:ext cx="459852" cy="3060"/>
            </a:xfrm>
            <a:prstGeom prst="straightConnector1">
              <a:avLst/>
            </a:prstGeom>
            <a:ln w="44450">
              <a:solidFill>
                <a:srgbClr val="1F93B2"/>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6B3A9565-B685-8B43-852F-DFD4109DBE8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43" b="100000" l="1506" r="99875">
                          <a14:foregroundMark x1="33438" y1="2209" x2="33438" y2="2209"/>
                          <a14:foregroundMark x1="66688" y1="8712" x2="66688" y2="8712"/>
                          <a14:foregroundMark x1="81305" y1="4724" x2="87453" y2="15521"/>
                          <a14:foregroundMark x1="96675" y1="25706" x2="96863" y2="37239"/>
                          <a14:foregroundMark x1="79987" y1="47055" x2="96675" y2="37055"/>
                          <a14:foregroundMark x1="69887" y1="62393" x2="86449" y2="73558"/>
                          <a14:foregroundMark x1="87641" y1="76074" x2="89523" y2="88098"/>
                          <a14:foregroundMark x1="66813" y1="75215" x2="67189" y2="94110"/>
                          <a14:foregroundMark x1="32058" y1="63374" x2="15370" y2="71595"/>
                          <a14:foregroundMark x1="34253" y1="60429" x2="28984" y2="64417"/>
                          <a14:foregroundMark x1="29862" y1="56258" x2="2698" y2="51043"/>
                          <a14:foregroundMark x1="5960" y1="33865" x2="10728" y2="45092"/>
                          <a14:foregroundMark x1="4580" y1="15460" x2="6211" y2="6503"/>
                          <a14:foregroundMark x1="7152" y1="6626" x2="8281" y2="6012"/>
                          <a14:foregroundMark x1="9097" y1="24663" x2="4580" y2="15460"/>
                          <a14:foregroundMark x1="13488" y1="25583" x2="16876" y2="24785"/>
                          <a14:foregroundMark x1="13112" y1="27178" x2="17817" y2="31595"/>
                          <a14:foregroundMark x1="10226" y1="22577" x2="7967" y2="19877"/>
                          <a14:foregroundMark x1="11167" y1="50798" x2="2949" y2="50307"/>
                          <a14:foregroundMark x1="11355" y1="38037" x2="14806" y2="42883"/>
                          <a14:foregroundMark x1="15307" y1="42883" x2="22020" y2="44785"/>
                          <a14:foregroundMark x1="10728" y1="35583" x2="11481" y2="37791"/>
                          <a14:foregroundMark x1="7528" y1="26871" x2="6650" y2="33988"/>
                          <a14:foregroundMark x1="9222" y1="53804" x2="19448" y2="55399"/>
                          <a14:foregroundMark x1="15684" y1="71902" x2="13174" y2="88712"/>
                          <a14:foregroundMark x1="23839" y1="68957" x2="30176" y2="65337"/>
                          <a14:foregroundMark x1="31054" y1="65092" x2="36261" y2="61411"/>
                          <a14:foregroundMark x1="52760" y1="62086" x2="64366" y2="73252"/>
                          <a14:foregroundMark x1="51129" y1="62393" x2="61104" y2="71656"/>
                          <a14:foregroundMark x1="55772" y1="64356" x2="65496" y2="73006"/>
                          <a14:foregroundMark x1="62673" y1="73190" x2="66499" y2="76503"/>
                          <a14:foregroundMark x1="63614" y1="75031" x2="66562" y2="79632"/>
                          <a14:foregroundMark x1="65496" y1="81104" x2="66186" y2="85092"/>
                          <a14:foregroundMark x1="60602" y1="72147" x2="63112" y2="74172"/>
                          <a14:foregroundMark x1="57654" y1="58650" x2="70577" y2="62331"/>
                          <a14:foregroundMark x1="70577" y1="64294" x2="75157" y2="66503"/>
                          <a14:foregroundMark x1="72773" y1="62761" x2="75972" y2="64540"/>
                          <a14:foregroundMark x1="78795" y1="64969" x2="81744" y2="67791"/>
                          <a14:foregroundMark x1="75031" y1="49018" x2="83061" y2="47791"/>
                          <a14:foregroundMark x1="70514" y1="48589" x2="73463" y2="48650"/>
                          <a14:foregroundMark x1="71267" y1="46503" x2="80364" y2="45215"/>
                          <a14:foregroundMark x1="65747" y1="12025" x2="66688" y2="13374"/>
                          <a14:foregroundMark x1="26223" y1="31963" x2="27164" y2="13620"/>
                          <a14:foregroundMark x1="33940" y1="2025" x2="34442" y2="1779"/>
                          <a14:foregroundMark x1="79109" y1="33252" x2="87453" y2="15828"/>
                          <a14:foregroundMark x1="51631" y1="63926" x2="55144" y2="66564"/>
                          <a14:foregroundMark x1="54831" y1="66748" x2="56274" y2="68282"/>
                          <a14:foregroundMark x1="65621" y1="72761" x2="69197" y2="76319"/>
                          <a14:foregroundMark x1="69699" y1="81227" x2="69699" y2="83067"/>
                          <a14:foregroundMark x1="67001" y1="94356" x2="66750" y2="96380"/>
                          <a14:foregroundMark x1="65872" y1="89509" x2="66750" y2="96994"/>
                          <a14:foregroundMark x1="46612" y1="24724" x2="48620" y2="22209"/>
                          <a14:foregroundMark x1="44605" y1="21043" x2="45483" y2="22393"/>
                          <a14:foregroundMark x1="56148" y1="22638" x2="54203" y2="25031"/>
                          <a14:foregroundMark x1="49937" y1="21472" x2="52447" y2="25215"/>
                          <a14:foregroundMark x1="51317" y1="64110" x2="50753" y2="62699"/>
                          <a14:foregroundMark x1="50063" y1="62883" x2="51568" y2="63681"/>
                          <a14:foregroundMark x1="51506" y1="63374" x2="51506" y2="63374"/>
                          <a14:foregroundMark x1="49561" y1="62761" x2="51317" y2="64110"/>
                          <a14:foregroundMark x1="44228" y1="23804" x2="44605" y2="21472"/>
                          <a14:foregroundMark x1="53388" y1="24110" x2="55772" y2="22638"/>
                          <a14:backgroundMark x1="7340" y1="7423" x2="19573" y2="0"/>
                          <a14:backgroundMark x1="3450" y1="10245" x2="11041" y2="184"/>
                          <a14:backgroundMark x1="7340" y1="7730" x2="6838" y2="17669"/>
                          <a14:backgroundMark x1="7465" y1="18344" x2="12798" y2="24479"/>
                          <a14:backgroundMark x1="13614" y1="26994" x2="21518" y2="24785"/>
                          <a14:backgroundMark x1="23463" y1="34724" x2="18444" y2="31411"/>
                          <a14:backgroundMark x1="5207" y1="31902" x2="9724" y2="44356"/>
                          <a14:backgroundMark x1="10979" y1="44847" x2="13802" y2="47239"/>
                          <a14:backgroundMark x1="8908" y1="50184" x2="12547" y2="50245"/>
                          <a14:backgroundMark x1="13174" y1="50184" x2="19887" y2="51718"/>
                          <a14:backgroundMark x1="20263" y1="51595" x2="26788" y2="53497"/>
                          <a14:backgroundMark x1="20263" y1="43313" x2="13739" y2="36748"/>
                          <a14:backgroundMark x1="15370" y1="35215" x2="13363" y2="32945"/>
                          <a14:backgroundMark x1="10100" y1="32761" x2="9285" y2="29448"/>
                          <a14:backgroundMark x1="28670" y1="57546" x2="10038" y2="54601"/>
                          <a14:backgroundMark x1="28858" y1="57669" x2="31744" y2="58344"/>
                          <a14:backgroundMark x1="37014" y1="62086" x2="31681" y2="66135"/>
                          <a14:backgroundMark x1="31242" y1="65767" x2="22710" y2="70552"/>
                          <a14:backgroundMark x1="14994" y1="95337" x2="18193" y2="76871"/>
                          <a14:backgroundMark x1="38269" y1="62209" x2="48306" y2="63742"/>
                          <a14:backgroundMark x1="50816" y1="64294" x2="61355" y2="73620"/>
                          <a14:backgroundMark x1="53827" y1="60982" x2="69072" y2="73988"/>
                          <a14:backgroundMark x1="61543" y1="73681" x2="64492" y2="76258"/>
                          <a14:backgroundMark x1="64680" y1="76994" x2="64931" y2="96810"/>
                          <a14:backgroundMark x1="59348" y1="57117" x2="68130" y2="60736"/>
                          <a14:backgroundMark x1="71142" y1="45828" x2="85947" y2="41104"/>
                          <a14:backgroundMark x1="76851" y1="23374" x2="77415" y2="25644"/>
                          <a14:backgroundMark x1="77290" y1="25890" x2="78482" y2="27423"/>
                          <a14:backgroundMark x1="78356" y1="27730" x2="78733" y2="29509"/>
                          <a14:backgroundMark x1="67691" y1="33129" x2="71142" y2="30429"/>
                          <a14:backgroundMark x1="70828" y1="29509" x2="69573" y2="19509"/>
                          <a14:backgroundMark x1="67942" y1="10000" x2="70452" y2="14601"/>
                          <a14:backgroundMark x1="73588" y1="13926" x2="71832" y2="11288"/>
                          <a14:backgroundMark x1="32497" y1="5399" x2="29925" y2="15951"/>
                          <a14:backgroundMark x1="29799" y1="16258" x2="28984" y2="18773"/>
                          <a14:backgroundMark x1="29046" y1="18957" x2="29737" y2="20736"/>
                          <a14:backgroundMark x1="31807" y1="23988" x2="41844" y2="17178"/>
                          <a14:backgroundMark x1="30301" y1="28344" x2="27854" y2="25460"/>
                          <a14:backgroundMark x1="17942" y1="76503" x2="18695" y2="71902"/>
                          <a14:backgroundMark x1="45922" y1="21472" x2="46487" y2="23313"/>
                          <a14:backgroundMark x1="51129" y1="21656" x2="52572" y2="23988"/>
                          <a14:backgroundMark x1="67252" y1="98896" x2="70703" y2="82270"/>
                        </a14:backgroundRemoval>
                      </a14:imgEffect>
                    </a14:imgLayer>
                  </a14:imgProps>
                </a:ext>
                <a:ext uri="{28A0092B-C50C-407E-A947-70E740481C1C}">
                  <a14:useLocalDpi xmlns:a14="http://schemas.microsoft.com/office/drawing/2010/main" val="0"/>
                </a:ext>
              </a:extLst>
            </a:blip>
            <a:stretch>
              <a:fillRect/>
            </a:stretch>
          </p:blipFill>
          <p:spPr>
            <a:xfrm rot="588925">
              <a:off x="2666449" y="6528784"/>
              <a:ext cx="1142610" cy="1168415"/>
            </a:xfrm>
            <a:prstGeom prst="rect">
              <a:avLst/>
            </a:prstGeom>
          </p:spPr>
        </p:pic>
        <p:sp>
          <p:nvSpPr>
            <p:cNvPr id="73" name="TextBox 72">
              <a:extLst>
                <a:ext uri="{FF2B5EF4-FFF2-40B4-BE49-F238E27FC236}">
                  <a16:creationId xmlns:a16="http://schemas.microsoft.com/office/drawing/2014/main" id="{44ACBBB4-8C57-6A4C-9002-F69641BE00FB}"/>
                </a:ext>
              </a:extLst>
            </p:cNvPr>
            <p:cNvSpPr txBox="1"/>
            <p:nvPr/>
          </p:nvSpPr>
          <p:spPr>
            <a:xfrm>
              <a:off x="49062" y="7288943"/>
              <a:ext cx="1113164" cy="304894"/>
            </a:xfrm>
            <a:prstGeom prst="rect">
              <a:avLst/>
            </a:prstGeom>
            <a:noFill/>
          </p:spPr>
          <p:txBody>
            <a:bodyPr wrap="none" rtlCol="0">
              <a:spAutoFit/>
            </a:bodyPr>
            <a:lstStyle/>
            <a:p>
              <a:r>
                <a:rPr lang="en-US" sz="1000" b="1" dirty="0">
                  <a:solidFill>
                    <a:schemeClr val="accent1">
                      <a:lumMod val="75000"/>
                    </a:schemeClr>
                  </a:solidFill>
                </a:rPr>
                <a:t>megalopae</a:t>
              </a:r>
              <a:endParaRPr lang="en-US" sz="2800" b="1" dirty="0">
                <a:solidFill>
                  <a:schemeClr val="accent1">
                    <a:lumMod val="75000"/>
                  </a:schemeClr>
                </a:solidFill>
              </a:endParaRPr>
            </a:p>
          </p:txBody>
        </p:sp>
        <p:sp>
          <p:nvSpPr>
            <p:cNvPr id="74" name="TextBox 73">
              <a:extLst>
                <a:ext uri="{FF2B5EF4-FFF2-40B4-BE49-F238E27FC236}">
                  <a16:creationId xmlns:a16="http://schemas.microsoft.com/office/drawing/2014/main" id="{B7A117C8-1BA9-2B4C-A4C5-0CC3B5B31331}"/>
                </a:ext>
              </a:extLst>
            </p:cNvPr>
            <p:cNvSpPr txBox="1"/>
            <p:nvPr/>
          </p:nvSpPr>
          <p:spPr>
            <a:xfrm>
              <a:off x="2598143" y="7472973"/>
              <a:ext cx="1281054" cy="323950"/>
            </a:xfrm>
            <a:prstGeom prst="rect">
              <a:avLst/>
            </a:prstGeom>
            <a:noFill/>
          </p:spPr>
          <p:txBody>
            <a:bodyPr wrap="square" rtlCol="0">
              <a:spAutoFit/>
            </a:bodyPr>
            <a:lstStyle/>
            <a:p>
              <a:pPr algn="ctr"/>
              <a:r>
                <a:rPr lang="en-US" sz="1100" b="1" dirty="0">
                  <a:solidFill>
                    <a:schemeClr val="accent1">
                      <a:lumMod val="75000"/>
                    </a:schemeClr>
                  </a:solidFill>
                </a:rPr>
                <a:t>2</a:t>
              </a:r>
              <a:r>
                <a:rPr lang="en-US" sz="1100" b="1" baseline="30000" dirty="0">
                  <a:solidFill>
                    <a:schemeClr val="accent1">
                      <a:lumMod val="75000"/>
                    </a:schemeClr>
                  </a:solidFill>
                </a:rPr>
                <a:t>nd</a:t>
              </a:r>
              <a:r>
                <a:rPr lang="en-US" sz="1100" b="1" dirty="0">
                  <a:solidFill>
                    <a:schemeClr val="accent1">
                      <a:lumMod val="75000"/>
                    </a:schemeClr>
                  </a:solidFill>
                </a:rPr>
                <a:t> Juvenile </a:t>
              </a:r>
              <a:endParaRPr lang="en-US" sz="3600" b="1" dirty="0">
                <a:solidFill>
                  <a:schemeClr val="accent1">
                    <a:lumMod val="75000"/>
                  </a:schemeClr>
                </a:solidFill>
              </a:endParaRPr>
            </a:p>
          </p:txBody>
        </p:sp>
        <p:sp>
          <p:nvSpPr>
            <p:cNvPr id="75" name="TextBox 74">
              <a:extLst>
                <a:ext uri="{FF2B5EF4-FFF2-40B4-BE49-F238E27FC236}">
                  <a16:creationId xmlns:a16="http://schemas.microsoft.com/office/drawing/2014/main" id="{196846F4-A3BB-CB4F-8F70-59B6C88C77C7}"/>
                </a:ext>
              </a:extLst>
            </p:cNvPr>
            <p:cNvSpPr txBox="1"/>
            <p:nvPr/>
          </p:nvSpPr>
          <p:spPr>
            <a:xfrm>
              <a:off x="1322515" y="7273403"/>
              <a:ext cx="1076612" cy="533564"/>
            </a:xfrm>
            <a:prstGeom prst="rect">
              <a:avLst/>
            </a:prstGeom>
            <a:noFill/>
          </p:spPr>
          <p:txBody>
            <a:bodyPr wrap="square" rtlCol="0">
              <a:spAutoFit/>
            </a:bodyPr>
            <a:lstStyle/>
            <a:p>
              <a:pPr algn="ctr"/>
              <a:r>
                <a:rPr lang="en-US" sz="1100" b="1" dirty="0">
                  <a:solidFill>
                    <a:schemeClr val="accent1">
                      <a:lumMod val="75000"/>
                    </a:schemeClr>
                  </a:solidFill>
                </a:rPr>
                <a:t>1</a:t>
              </a:r>
              <a:r>
                <a:rPr lang="en-US" sz="1100" b="1" baseline="30000" dirty="0">
                  <a:solidFill>
                    <a:schemeClr val="accent1">
                      <a:lumMod val="75000"/>
                    </a:schemeClr>
                  </a:solidFill>
                </a:rPr>
                <a:t>st</a:t>
              </a:r>
              <a:endParaRPr lang="en-US" sz="1100" b="1" dirty="0">
                <a:solidFill>
                  <a:schemeClr val="accent1">
                    <a:lumMod val="75000"/>
                  </a:schemeClr>
                </a:solidFill>
              </a:endParaRPr>
            </a:p>
            <a:p>
              <a:pPr algn="ctr"/>
              <a:r>
                <a:rPr lang="en-US" sz="1100" b="1" dirty="0">
                  <a:solidFill>
                    <a:schemeClr val="accent1">
                      <a:lumMod val="75000"/>
                    </a:schemeClr>
                  </a:solidFill>
                </a:rPr>
                <a:t>Juvenile </a:t>
              </a:r>
              <a:endParaRPr lang="en-US" sz="3600" b="1" dirty="0">
                <a:solidFill>
                  <a:schemeClr val="accent1">
                    <a:lumMod val="75000"/>
                  </a:schemeClr>
                </a:solidFill>
              </a:endParaRPr>
            </a:p>
          </p:txBody>
        </p:sp>
      </p:grpSp>
      <p:sp>
        <p:nvSpPr>
          <p:cNvPr id="84" name="TextBox 83">
            <a:extLst>
              <a:ext uri="{FF2B5EF4-FFF2-40B4-BE49-F238E27FC236}">
                <a16:creationId xmlns:a16="http://schemas.microsoft.com/office/drawing/2014/main" id="{B9BBBD8E-62B2-6840-9F2A-14E560576047}"/>
              </a:ext>
            </a:extLst>
          </p:cNvPr>
          <p:cNvSpPr txBox="1"/>
          <p:nvPr/>
        </p:nvSpPr>
        <p:spPr>
          <a:xfrm>
            <a:off x="2746973" y="4234494"/>
            <a:ext cx="1784463" cy="338554"/>
          </a:xfrm>
          <a:prstGeom prst="rect">
            <a:avLst/>
          </a:prstGeom>
          <a:noFill/>
        </p:spPr>
        <p:txBody>
          <a:bodyPr wrap="none" rtlCol="0">
            <a:spAutoFit/>
          </a:bodyPr>
          <a:lstStyle/>
          <a:p>
            <a:r>
              <a:rPr lang="en-US" sz="1600" u="sng" dirty="0">
                <a:latin typeface="Arial" charset="0"/>
                <a:ea typeface="Arial" charset="0"/>
                <a:cs typeface="Arial" charset="0"/>
              </a:rPr>
              <a:t>30-day treatment:</a:t>
            </a:r>
          </a:p>
        </p:txBody>
      </p:sp>
      <p:grpSp>
        <p:nvGrpSpPr>
          <p:cNvPr id="27" name="Group 26">
            <a:extLst>
              <a:ext uri="{FF2B5EF4-FFF2-40B4-BE49-F238E27FC236}">
                <a16:creationId xmlns:a16="http://schemas.microsoft.com/office/drawing/2014/main" id="{7AE33CEA-7251-CB4B-8A23-80C1EF6A255E}"/>
              </a:ext>
            </a:extLst>
          </p:cNvPr>
          <p:cNvGrpSpPr/>
          <p:nvPr/>
        </p:nvGrpSpPr>
        <p:grpSpPr>
          <a:xfrm>
            <a:off x="6981022" y="6037646"/>
            <a:ext cx="1035147" cy="684495"/>
            <a:chOff x="3533472" y="4493696"/>
            <a:chExt cx="1406081" cy="895979"/>
          </a:xfrm>
        </p:grpSpPr>
        <p:pic>
          <p:nvPicPr>
            <p:cNvPr id="41" name="Picture 6" descr="mage result for ATP">
              <a:extLst>
                <a:ext uri="{FF2B5EF4-FFF2-40B4-BE49-F238E27FC236}">
                  <a16:creationId xmlns:a16="http://schemas.microsoft.com/office/drawing/2014/main" id="{D958E3F3-04AD-6C4D-BDAD-8A24DAAFB2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3472" y="4640229"/>
              <a:ext cx="1406081" cy="74944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A771CB4-1F17-6A44-8BEB-9FDBA4B087EE}"/>
                </a:ext>
              </a:extLst>
            </p:cNvPr>
            <p:cNvSpPr txBox="1"/>
            <p:nvPr/>
          </p:nvSpPr>
          <p:spPr>
            <a:xfrm>
              <a:off x="4060625" y="4493696"/>
              <a:ext cx="599226" cy="322294"/>
            </a:xfrm>
            <a:prstGeom prst="rect">
              <a:avLst/>
            </a:prstGeom>
            <a:noFill/>
          </p:spPr>
          <p:txBody>
            <a:bodyPr wrap="none" rtlCol="0">
              <a:spAutoFit/>
            </a:bodyPr>
            <a:lstStyle/>
            <a:p>
              <a:r>
                <a:rPr lang="en-US" sz="1000" b="1" dirty="0">
                  <a:latin typeface="Arial" charset="0"/>
                  <a:ea typeface="Arial" charset="0"/>
                  <a:cs typeface="Arial" charset="0"/>
                </a:rPr>
                <a:t>ATP</a:t>
              </a:r>
            </a:p>
          </p:txBody>
        </p:sp>
      </p:grpSp>
      <p:grpSp>
        <p:nvGrpSpPr>
          <p:cNvPr id="28" name="Group 27">
            <a:extLst>
              <a:ext uri="{FF2B5EF4-FFF2-40B4-BE49-F238E27FC236}">
                <a16:creationId xmlns:a16="http://schemas.microsoft.com/office/drawing/2014/main" id="{5B24AA55-53C1-B84D-999B-476CE3C9F14B}"/>
              </a:ext>
            </a:extLst>
          </p:cNvPr>
          <p:cNvGrpSpPr/>
          <p:nvPr/>
        </p:nvGrpSpPr>
        <p:grpSpPr>
          <a:xfrm>
            <a:off x="7127528" y="5487405"/>
            <a:ext cx="1092584" cy="437762"/>
            <a:chOff x="4300841" y="3728522"/>
            <a:chExt cx="1484100" cy="573014"/>
          </a:xfrm>
        </p:grpSpPr>
        <p:pic>
          <p:nvPicPr>
            <p:cNvPr id="39" name="Picture 8" descr="mage result for fatty acid">
              <a:extLst>
                <a:ext uri="{FF2B5EF4-FFF2-40B4-BE49-F238E27FC236}">
                  <a16:creationId xmlns:a16="http://schemas.microsoft.com/office/drawing/2014/main" id="{A7135704-0AE1-A844-90AC-7DC6094723B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243" t="10700" r="3062" b="67449"/>
            <a:stretch/>
          </p:blipFill>
          <p:spPr bwMode="auto">
            <a:xfrm>
              <a:off x="4300841" y="3994349"/>
              <a:ext cx="1480360" cy="30718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D4270172-C43F-954C-9BE6-DF681AC95784}"/>
                </a:ext>
              </a:extLst>
            </p:cNvPr>
            <p:cNvSpPr txBox="1"/>
            <p:nvPr/>
          </p:nvSpPr>
          <p:spPr>
            <a:xfrm>
              <a:off x="4597811" y="3728522"/>
              <a:ext cx="1187130" cy="322294"/>
            </a:xfrm>
            <a:prstGeom prst="rect">
              <a:avLst/>
            </a:prstGeom>
            <a:noFill/>
          </p:spPr>
          <p:txBody>
            <a:bodyPr wrap="none" rtlCol="0">
              <a:spAutoFit/>
            </a:bodyPr>
            <a:lstStyle/>
            <a:p>
              <a:r>
                <a:rPr lang="en-US" sz="1000" b="1" dirty="0">
                  <a:latin typeface="Arial" charset="0"/>
                  <a:ea typeface="Arial" charset="0"/>
                  <a:cs typeface="Arial" charset="0"/>
                </a:rPr>
                <a:t>Fatty Acids</a:t>
              </a:r>
            </a:p>
          </p:txBody>
        </p:sp>
      </p:grpSp>
      <p:grpSp>
        <p:nvGrpSpPr>
          <p:cNvPr id="29" name="Group 28">
            <a:extLst>
              <a:ext uri="{FF2B5EF4-FFF2-40B4-BE49-F238E27FC236}">
                <a16:creationId xmlns:a16="http://schemas.microsoft.com/office/drawing/2014/main" id="{11F5D4AE-2D5D-6C41-8721-A010B27A509D}"/>
              </a:ext>
            </a:extLst>
          </p:cNvPr>
          <p:cNvGrpSpPr/>
          <p:nvPr/>
        </p:nvGrpSpPr>
        <p:grpSpPr>
          <a:xfrm>
            <a:off x="8109977" y="5765738"/>
            <a:ext cx="756027" cy="806005"/>
            <a:chOff x="5416062" y="2211060"/>
            <a:chExt cx="1026941" cy="1055031"/>
          </a:xfrm>
        </p:grpSpPr>
        <p:pic>
          <p:nvPicPr>
            <p:cNvPr id="37" name="Picture 2" descr="mage result for guanine">
              <a:extLst>
                <a:ext uri="{FF2B5EF4-FFF2-40B4-BE49-F238E27FC236}">
                  <a16:creationId xmlns:a16="http://schemas.microsoft.com/office/drawing/2014/main" id="{5B702F1D-8CDD-434A-B2C9-0A4277B87F5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6783" b="25574"/>
            <a:stretch/>
          </p:blipFill>
          <p:spPr bwMode="auto">
            <a:xfrm>
              <a:off x="5416062" y="2474779"/>
              <a:ext cx="1026941" cy="79131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A5C2B773-A503-C34F-8F67-372744425CD4}"/>
                </a:ext>
              </a:extLst>
            </p:cNvPr>
            <p:cNvSpPr txBox="1"/>
            <p:nvPr/>
          </p:nvSpPr>
          <p:spPr>
            <a:xfrm>
              <a:off x="5488845" y="2211060"/>
              <a:ext cx="945437" cy="322294"/>
            </a:xfrm>
            <a:prstGeom prst="rect">
              <a:avLst/>
            </a:prstGeom>
            <a:solidFill>
              <a:schemeClr val="bg1"/>
            </a:solidFill>
          </p:spPr>
          <p:txBody>
            <a:bodyPr wrap="none" rtlCol="0">
              <a:spAutoFit/>
            </a:bodyPr>
            <a:lstStyle/>
            <a:p>
              <a:r>
                <a:rPr lang="en-US" sz="1000" b="1" dirty="0">
                  <a:latin typeface="Arial" charset="0"/>
                  <a:ea typeface="Arial" charset="0"/>
                  <a:cs typeface="Arial" charset="0"/>
                </a:rPr>
                <a:t>Guanine</a:t>
              </a:r>
            </a:p>
          </p:txBody>
        </p:sp>
      </p:grpSp>
      <p:grpSp>
        <p:nvGrpSpPr>
          <p:cNvPr id="30" name="Group 29">
            <a:extLst>
              <a:ext uri="{FF2B5EF4-FFF2-40B4-BE49-F238E27FC236}">
                <a16:creationId xmlns:a16="http://schemas.microsoft.com/office/drawing/2014/main" id="{2FE7DE41-3BB8-5B45-A81A-CABF23BAED17}"/>
              </a:ext>
            </a:extLst>
          </p:cNvPr>
          <p:cNvGrpSpPr/>
          <p:nvPr/>
        </p:nvGrpSpPr>
        <p:grpSpPr>
          <a:xfrm>
            <a:off x="6287262" y="5985962"/>
            <a:ext cx="781742" cy="629066"/>
            <a:chOff x="3035696" y="3611653"/>
            <a:chExt cx="1061870" cy="823425"/>
          </a:xfrm>
        </p:grpSpPr>
        <p:pic>
          <p:nvPicPr>
            <p:cNvPr id="35" name="Picture 34">
              <a:extLst>
                <a:ext uri="{FF2B5EF4-FFF2-40B4-BE49-F238E27FC236}">
                  <a16:creationId xmlns:a16="http://schemas.microsoft.com/office/drawing/2014/main" id="{5CD8B6CC-DFD2-904C-B540-BC362DD79239}"/>
                </a:ext>
              </a:extLst>
            </p:cNvPr>
            <p:cNvPicPr>
              <a:picLocks noChangeAspect="1"/>
            </p:cNvPicPr>
            <p:nvPr/>
          </p:nvPicPr>
          <p:blipFill>
            <a:blip r:embed="rId13">
              <a:grayscl/>
            </a:blip>
            <a:stretch>
              <a:fillRect/>
            </a:stretch>
          </p:blipFill>
          <p:spPr>
            <a:xfrm>
              <a:off x="3035696" y="3757956"/>
              <a:ext cx="995551" cy="677122"/>
            </a:xfrm>
            <a:prstGeom prst="rect">
              <a:avLst/>
            </a:prstGeom>
          </p:spPr>
        </p:pic>
        <p:sp>
          <p:nvSpPr>
            <p:cNvPr id="36" name="TextBox 35">
              <a:extLst>
                <a:ext uri="{FF2B5EF4-FFF2-40B4-BE49-F238E27FC236}">
                  <a16:creationId xmlns:a16="http://schemas.microsoft.com/office/drawing/2014/main" id="{E163DD67-234C-8549-9BED-EDA7A4CDF892}"/>
                </a:ext>
              </a:extLst>
            </p:cNvPr>
            <p:cNvSpPr txBox="1"/>
            <p:nvPr/>
          </p:nvSpPr>
          <p:spPr>
            <a:xfrm>
              <a:off x="3163017" y="3611653"/>
              <a:ext cx="934549" cy="322295"/>
            </a:xfrm>
            <a:prstGeom prst="rect">
              <a:avLst/>
            </a:prstGeom>
            <a:solidFill>
              <a:schemeClr val="bg1"/>
            </a:solidFill>
          </p:spPr>
          <p:txBody>
            <a:bodyPr wrap="none" rtlCol="0">
              <a:spAutoFit/>
            </a:bodyPr>
            <a:lstStyle/>
            <a:p>
              <a:r>
                <a:rPr lang="en-US" sz="1000" b="1">
                  <a:latin typeface="Arial" charset="0"/>
                  <a:ea typeface="Arial" charset="0"/>
                  <a:cs typeface="Arial" charset="0"/>
                </a:rPr>
                <a:t>Glucose</a:t>
              </a:r>
              <a:endParaRPr lang="en-US" sz="1000" b="1" dirty="0">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3CC9FA3D-FF78-EB4B-A407-A9653ED3E3E6}"/>
              </a:ext>
            </a:extLst>
          </p:cNvPr>
          <p:cNvGrpSpPr/>
          <p:nvPr/>
        </p:nvGrpSpPr>
        <p:grpSpPr>
          <a:xfrm>
            <a:off x="6308238" y="5391894"/>
            <a:ext cx="889987" cy="598099"/>
            <a:chOff x="3668067" y="2684444"/>
            <a:chExt cx="1208905" cy="782890"/>
          </a:xfrm>
        </p:grpSpPr>
        <p:pic>
          <p:nvPicPr>
            <p:cNvPr id="33" name="Picture 4" descr="mage result for tryptophan">
              <a:extLst>
                <a:ext uri="{FF2B5EF4-FFF2-40B4-BE49-F238E27FC236}">
                  <a16:creationId xmlns:a16="http://schemas.microsoft.com/office/drawing/2014/main" id="{4CF3725F-ED83-0948-8BFB-D18288669890}"/>
                </a:ext>
              </a:extLst>
            </p:cNvPr>
            <p:cNvPicPr>
              <a:picLocks noChangeAspect="1" noChangeArrowheads="1"/>
            </p:cNvPicPr>
            <p:nvPr/>
          </p:nvPicPr>
          <p:blipFill rotWithShape="1">
            <a:blip r:embed="rId14">
              <a:grayscl/>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t="1" r="75199" b="31396"/>
            <a:stretch/>
          </p:blipFill>
          <p:spPr bwMode="auto">
            <a:xfrm>
              <a:off x="3711172" y="2684444"/>
              <a:ext cx="942349" cy="78289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2074EE4-7747-D745-BE55-34EFB35D9964}"/>
                </a:ext>
              </a:extLst>
            </p:cNvPr>
            <p:cNvSpPr txBox="1"/>
            <p:nvPr/>
          </p:nvSpPr>
          <p:spPr>
            <a:xfrm>
              <a:off x="3668067" y="2711382"/>
              <a:ext cx="1208905" cy="322294"/>
            </a:xfrm>
            <a:prstGeom prst="rect">
              <a:avLst/>
            </a:prstGeom>
            <a:solidFill>
              <a:schemeClr val="bg1"/>
            </a:solidFill>
          </p:spPr>
          <p:txBody>
            <a:bodyPr wrap="none" rtlCol="0">
              <a:spAutoFit/>
            </a:bodyPr>
            <a:lstStyle/>
            <a:p>
              <a:r>
                <a:rPr lang="en-US" sz="1000" b="1" dirty="0">
                  <a:latin typeface="Arial" charset="0"/>
                  <a:ea typeface="Arial" charset="0"/>
                  <a:cs typeface="Arial" charset="0"/>
                </a:rPr>
                <a:t>Tryptophan</a:t>
              </a:r>
            </a:p>
          </p:txBody>
        </p:sp>
      </p:grpSp>
      <p:cxnSp>
        <p:nvCxnSpPr>
          <p:cNvPr id="45" name="Straight Arrow Connector 44">
            <a:extLst>
              <a:ext uri="{FF2B5EF4-FFF2-40B4-BE49-F238E27FC236}">
                <a16:creationId xmlns:a16="http://schemas.microsoft.com/office/drawing/2014/main" id="{E7F8ECF2-2FF6-AF4F-8695-2828BCDC357F}"/>
              </a:ext>
            </a:extLst>
          </p:cNvPr>
          <p:cNvCxnSpPr/>
          <p:nvPr/>
        </p:nvCxnSpPr>
        <p:spPr>
          <a:xfrm>
            <a:off x="9017915" y="6091992"/>
            <a:ext cx="4572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C9A97F2-5E70-8042-9134-41661FF71D84}"/>
              </a:ext>
            </a:extLst>
          </p:cNvPr>
          <p:cNvGrpSpPr/>
          <p:nvPr/>
        </p:nvGrpSpPr>
        <p:grpSpPr>
          <a:xfrm>
            <a:off x="9500640" y="6303637"/>
            <a:ext cx="1042721" cy="459102"/>
            <a:chOff x="7600159" y="3651706"/>
            <a:chExt cx="1201614" cy="635160"/>
          </a:xfrm>
        </p:grpSpPr>
        <p:sp>
          <p:nvSpPr>
            <p:cNvPr id="49" name="Rounded Rectangle 48">
              <a:extLst>
                <a:ext uri="{FF2B5EF4-FFF2-40B4-BE49-F238E27FC236}">
                  <a16:creationId xmlns:a16="http://schemas.microsoft.com/office/drawing/2014/main" id="{27F17C35-87AA-4540-8C07-1580318A1CE5}"/>
                </a:ext>
              </a:extLst>
            </p:cNvPr>
            <p:cNvSpPr/>
            <p:nvPr/>
          </p:nvSpPr>
          <p:spPr>
            <a:xfrm>
              <a:off x="7607845" y="3651706"/>
              <a:ext cx="1179640" cy="634543"/>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50" name="Rectangle 49">
              <a:extLst>
                <a:ext uri="{FF2B5EF4-FFF2-40B4-BE49-F238E27FC236}">
                  <a16:creationId xmlns:a16="http://schemas.microsoft.com/office/drawing/2014/main" id="{8BDA5676-EA93-864B-9FB4-DF45CDCD912B}"/>
                </a:ext>
              </a:extLst>
            </p:cNvPr>
            <p:cNvSpPr/>
            <p:nvPr/>
          </p:nvSpPr>
          <p:spPr>
            <a:xfrm>
              <a:off x="7600159" y="3733320"/>
              <a:ext cx="1201614" cy="553546"/>
            </a:xfrm>
            <a:prstGeom prst="rect">
              <a:avLst/>
            </a:prstGeom>
            <a:noFill/>
          </p:spPr>
          <p:txBody>
            <a:bodyPr wrap="square">
              <a:spAutoFit/>
            </a:bodyPr>
            <a:lstStyle/>
            <a:p>
              <a:pPr algn="ctr"/>
              <a:r>
                <a:rPr lang="en-US" sz="1000" b="1" dirty="0">
                  <a:latin typeface="Arial" charset="0"/>
                  <a:ea typeface="Arial" charset="0"/>
                  <a:cs typeface="Arial" charset="0"/>
                </a:rPr>
                <a:t>ENERGY</a:t>
              </a:r>
            </a:p>
            <a:p>
              <a:pPr algn="ctr"/>
              <a:r>
                <a:rPr lang="en-US" sz="1000" b="1" dirty="0">
                  <a:latin typeface="Arial" charset="0"/>
                  <a:ea typeface="Arial" charset="0"/>
                  <a:cs typeface="Arial" charset="0"/>
                </a:rPr>
                <a:t>METABOLISM</a:t>
              </a:r>
            </a:p>
          </p:txBody>
        </p:sp>
      </p:grpSp>
      <p:sp>
        <p:nvSpPr>
          <p:cNvPr id="51" name="TextBox 50">
            <a:extLst>
              <a:ext uri="{FF2B5EF4-FFF2-40B4-BE49-F238E27FC236}">
                <a16:creationId xmlns:a16="http://schemas.microsoft.com/office/drawing/2014/main" id="{C3D1FA3B-F122-354D-9B55-5DAEB85103DE}"/>
              </a:ext>
            </a:extLst>
          </p:cNvPr>
          <p:cNvSpPr txBox="1"/>
          <p:nvPr/>
        </p:nvSpPr>
        <p:spPr>
          <a:xfrm>
            <a:off x="8898046" y="5427183"/>
            <a:ext cx="3245572" cy="338554"/>
          </a:xfrm>
          <a:prstGeom prst="rect">
            <a:avLst/>
          </a:prstGeom>
          <a:noFill/>
        </p:spPr>
        <p:txBody>
          <a:bodyPr wrap="square" rtlCol="0">
            <a:spAutoFit/>
          </a:bodyPr>
          <a:lstStyle/>
          <a:p>
            <a:pPr algn="ctr"/>
            <a:r>
              <a:rPr lang="en-US" sz="1600" b="1" dirty="0">
                <a:latin typeface="Arial Narrow" charset="0"/>
                <a:ea typeface="Arial Narrow" charset="0"/>
                <a:cs typeface="Arial Narrow" charset="0"/>
              </a:rPr>
              <a:t>Infer activity of pathways</a:t>
            </a:r>
          </a:p>
        </p:txBody>
      </p:sp>
      <p:grpSp>
        <p:nvGrpSpPr>
          <p:cNvPr id="53" name="Group 52">
            <a:extLst>
              <a:ext uri="{FF2B5EF4-FFF2-40B4-BE49-F238E27FC236}">
                <a16:creationId xmlns:a16="http://schemas.microsoft.com/office/drawing/2014/main" id="{611C0327-0809-1B4F-AA50-A1AFFC94718C}"/>
              </a:ext>
            </a:extLst>
          </p:cNvPr>
          <p:cNvGrpSpPr/>
          <p:nvPr/>
        </p:nvGrpSpPr>
        <p:grpSpPr>
          <a:xfrm>
            <a:off x="10949271" y="6323606"/>
            <a:ext cx="1228876" cy="418718"/>
            <a:chOff x="7514431" y="3717358"/>
            <a:chExt cx="1358104" cy="503575"/>
          </a:xfrm>
        </p:grpSpPr>
        <p:sp>
          <p:nvSpPr>
            <p:cNvPr id="54" name="Rounded Rectangle 53">
              <a:extLst>
                <a:ext uri="{FF2B5EF4-FFF2-40B4-BE49-F238E27FC236}">
                  <a16:creationId xmlns:a16="http://schemas.microsoft.com/office/drawing/2014/main" id="{2FEAA255-C411-5249-AEA3-A6D70548510F}"/>
                </a:ext>
              </a:extLst>
            </p:cNvPr>
            <p:cNvSpPr/>
            <p:nvPr/>
          </p:nvSpPr>
          <p:spPr>
            <a:xfrm>
              <a:off x="7575664" y="3717358"/>
              <a:ext cx="1202694" cy="5035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58" name="Rectangle 57">
              <a:extLst>
                <a:ext uri="{FF2B5EF4-FFF2-40B4-BE49-F238E27FC236}">
                  <a16:creationId xmlns:a16="http://schemas.microsoft.com/office/drawing/2014/main" id="{4B55E37B-7200-9B45-B9F8-82E182EE1451}"/>
                </a:ext>
              </a:extLst>
            </p:cNvPr>
            <p:cNvSpPr/>
            <p:nvPr/>
          </p:nvSpPr>
          <p:spPr>
            <a:xfrm>
              <a:off x="7514431" y="3733320"/>
              <a:ext cx="1358104" cy="481196"/>
            </a:xfrm>
            <a:prstGeom prst="rect">
              <a:avLst/>
            </a:prstGeom>
            <a:noFill/>
          </p:spPr>
          <p:txBody>
            <a:bodyPr wrap="square">
              <a:spAutoFit/>
            </a:bodyPr>
            <a:lstStyle/>
            <a:p>
              <a:pPr algn="ctr"/>
              <a:r>
                <a:rPr lang="en-US" sz="1000" b="1" dirty="0">
                  <a:latin typeface="Arial" charset="0"/>
                  <a:ea typeface="Arial" charset="0"/>
                  <a:cs typeface="Arial" charset="0"/>
                </a:rPr>
                <a:t>NUCLEIC ACID METABOLISM</a:t>
              </a:r>
            </a:p>
          </p:txBody>
        </p:sp>
      </p:grpSp>
      <p:grpSp>
        <p:nvGrpSpPr>
          <p:cNvPr id="59" name="Group 58">
            <a:extLst>
              <a:ext uri="{FF2B5EF4-FFF2-40B4-BE49-F238E27FC236}">
                <a16:creationId xmlns:a16="http://schemas.microsoft.com/office/drawing/2014/main" id="{8C841CF2-51CD-F44A-AB2E-C99972CA997A}"/>
              </a:ext>
            </a:extLst>
          </p:cNvPr>
          <p:cNvGrpSpPr/>
          <p:nvPr/>
        </p:nvGrpSpPr>
        <p:grpSpPr>
          <a:xfrm>
            <a:off x="10310038" y="5779599"/>
            <a:ext cx="1087276" cy="461058"/>
            <a:chOff x="7600159" y="3688209"/>
            <a:chExt cx="1201614" cy="554495"/>
          </a:xfrm>
        </p:grpSpPr>
        <p:sp>
          <p:nvSpPr>
            <p:cNvPr id="60" name="Rounded Rectangle 59">
              <a:extLst>
                <a:ext uri="{FF2B5EF4-FFF2-40B4-BE49-F238E27FC236}">
                  <a16:creationId xmlns:a16="http://schemas.microsoft.com/office/drawing/2014/main" id="{236352B8-EE7A-4846-B122-77641EE648AA}"/>
                </a:ext>
              </a:extLst>
            </p:cNvPr>
            <p:cNvSpPr/>
            <p:nvPr/>
          </p:nvSpPr>
          <p:spPr>
            <a:xfrm>
              <a:off x="7614447" y="3688209"/>
              <a:ext cx="1173038" cy="554495"/>
            </a:xfrm>
            <a:prstGeom prst="roundRect">
              <a:avLst/>
            </a:prstGeom>
            <a:solidFill>
              <a:srgbClr val="BEB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61" name="Rectangle 60">
              <a:extLst>
                <a:ext uri="{FF2B5EF4-FFF2-40B4-BE49-F238E27FC236}">
                  <a16:creationId xmlns:a16="http://schemas.microsoft.com/office/drawing/2014/main" id="{37145AC4-095B-8740-A409-299C6B975C68}"/>
                </a:ext>
              </a:extLst>
            </p:cNvPr>
            <p:cNvSpPr/>
            <p:nvPr/>
          </p:nvSpPr>
          <p:spPr>
            <a:xfrm>
              <a:off x="7600159" y="3733319"/>
              <a:ext cx="1201614" cy="481195"/>
            </a:xfrm>
            <a:prstGeom prst="rect">
              <a:avLst/>
            </a:prstGeom>
            <a:noFill/>
          </p:spPr>
          <p:txBody>
            <a:bodyPr wrap="square">
              <a:spAutoFit/>
            </a:bodyPr>
            <a:lstStyle/>
            <a:p>
              <a:pPr algn="ctr"/>
              <a:r>
                <a:rPr lang="en-US" sz="1000" b="1" dirty="0">
                  <a:latin typeface="Arial" charset="0"/>
                  <a:ea typeface="Arial" charset="0"/>
                  <a:cs typeface="Arial" charset="0"/>
                </a:rPr>
                <a:t>LIPID</a:t>
              </a:r>
            </a:p>
            <a:p>
              <a:pPr algn="ctr"/>
              <a:r>
                <a:rPr lang="en-US" sz="1000" b="1" dirty="0">
                  <a:latin typeface="Arial" charset="0"/>
                  <a:ea typeface="Arial" charset="0"/>
                  <a:cs typeface="Arial" charset="0"/>
                </a:rPr>
                <a:t>METABOLISM</a:t>
              </a:r>
            </a:p>
          </p:txBody>
        </p:sp>
      </p:grpSp>
      <p:grpSp>
        <p:nvGrpSpPr>
          <p:cNvPr id="62" name="Group 61">
            <a:extLst>
              <a:ext uri="{FF2B5EF4-FFF2-40B4-BE49-F238E27FC236}">
                <a16:creationId xmlns:a16="http://schemas.microsoft.com/office/drawing/2014/main" id="{9A955D3C-ABB6-7A4C-B464-F0D1064DC5DF}"/>
              </a:ext>
            </a:extLst>
          </p:cNvPr>
          <p:cNvGrpSpPr/>
          <p:nvPr/>
        </p:nvGrpSpPr>
        <p:grpSpPr>
          <a:xfrm>
            <a:off x="10742587" y="956066"/>
            <a:ext cx="1226798" cy="728829"/>
            <a:chOff x="6238910" y="3979438"/>
            <a:chExt cx="1561205" cy="861161"/>
          </a:xfrm>
        </p:grpSpPr>
        <p:pic>
          <p:nvPicPr>
            <p:cNvPr id="63" name="Picture 4" descr="Image result for NOAA NWFSC">
              <a:extLst>
                <a:ext uri="{FF2B5EF4-FFF2-40B4-BE49-F238E27FC236}">
                  <a16:creationId xmlns:a16="http://schemas.microsoft.com/office/drawing/2014/main" id="{C803D67D-D050-124A-B071-8717D21313A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49076"/>
            <a:stretch/>
          </p:blipFill>
          <p:spPr bwMode="auto">
            <a:xfrm>
              <a:off x="6238910" y="4021583"/>
              <a:ext cx="768934" cy="81901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NOAA NWFSC">
              <a:extLst>
                <a:ext uri="{FF2B5EF4-FFF2-40B4-BE49-F238E27FC236}">
                  <a16:creationId xmlns:a16="http://schemas.microsoft.com/office/drawing/2014/main" id="{8AA7364D-0CE2-F349-928E-78D6055701C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51244"/>
            <a:stretch/>
          </p:blipFill>
          <p:spPr bwMode="auto">
            <a:xfrm>
              <a:off x="7031181" y="3979438"/>
              <a:ext cx="768934" cy="784159"/>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12" descr="mage result for dinner cartoon">
            <a:extLst>
              <a:ext uri="{FF2B5EF4-FFF2-40B4-BE49-F238E27FC236}">
                <a16:creationId xmlns:a16="http://schemas.microsoft.com/office/drawing/2014/main" id="{A0A11FC5-2CEA-8448-B379-DD42FA4B5C8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29456" y="4875598"/>
            <a:ext cx="1309857" cy="49677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36BAA57A-BC1A-7D43-9150-294AE6F34ECA}"/>
              </a:ext>
            </a:extLst>
          </p:cNvPr>
          <p:cNvSpPr/>
          <p:nvPr/>
        </p:nvSpPr>
        <p:spPr>
          <a:xfrm>
            <a:off x="6401309" y="4163388"/>
            <a:ext cx="5221184" cy="1231106"/>
          </a:xfrm>
          <a:prstGeom prst="rect">
            <a:avLst/>
          </a:prstGeom>
          <a:noFill/>
        </p:spPr>
        <p:txBody>
          <a:bodyPr wrap="square" tIns="457200" bIns="457200">
            <a:spAutoFit/>
          </a:bodyPr>
          <a:lstStyle/>
          <a:p>
            <a:pPr>
              <a:spcAft>
                <a:spcPts val="1200"/>
              </a:spcAft>
            </a:pPr>
            <a:r>
              <a:rPr lang="en-US" sz="2000" b="1" dirty="0">
                <a:latin typeface="Arial" charset="0"/>
                <a:ea typeface="Arial" charset="0"/>
                <a:cs typeface="Arial" charset="0"/>
              </a:rPr>
              <a:t>Metabolomics to measure physiology</a:t>
            </a:r>
          </a:p>
        </p:txBody>
      </p:sp>
      <p:sp>
        <p:nvSpPr>
          <p:cNvPr id="2" name="TextBox 1">
            <a:extLst>
              <a:ext uri="{FF2B5EF4-FFF2-40B4-BE49-F238E27FC236}">
                <a16:creationId xmlns:a16="http://schemas.microsoft.com/office/drawing/2014/main" id="{60A7246E-2303-524E-9207-D4731BA0A499}"/>
              </a:ext>
            </a:extLst>
          </p:cNvPr>
          <p:cNvSpPr txBox="1"/>
          <p:nvPr/>
        </p:nvSpPr>
        <p:spPr>
          <a:xfrm>
            <a:off x="2298608" y="6145389"/>
            <a:ext cx="250119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No effect on survival</a:t>
            </a:r>
          </a:p>
        </p:txBody>
      </p:sp>
    </p:spTree>
    <p:extLst>
      <p:ext uri="{BB962C8B-B14F-4D97-AF65-F5344CB8AC3E}">
        <p14:creationId xmlns:p14="http://schemas.microsoft.com/office/powerpoint/2010/main" val="2848196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20596</TotalTime>
  <Words>3048</Words>
  <Application>Microsoft Macintosh PowerPoint</Application>
  <PresentationFormat>Widescreen</PresentationFormat>
  <Paragraphs>491</Paragraphs>
  <Slides>37</Slides>
  <Notes>21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Apple Chancery</vt:lpstr>
      <vt:lpstr>Arial</vt:lpstr>
      <vt:lpstr>Arial Narrow</vt:lpstr>
      <vt:lpstr>Calibri</vt:lpstr>
      <vt:lpstr>Calibri Light</vt:lpstr>
      <vt:lpstr>Office Theme</vt:lpstr>
      <vt:lpstr>PowerPoint Presentation</vt:lpstr>
      <vt:lpstr>Outline</vt:lpstr>
      <vt:lpstr>Global ocean change is happening</vt:lpstr>
      <vt:lpstr>How will climate and ocean change affect different animals?</vt:lpstr>
      <vt:lpstr>Systems Biology: A bird’s eye view</vt:lpstr>
      <vt:lpstr>‘omics’ is the study of collections of biological components</vt:lpstr>
      <vt:lpstr>Outline</vt:lpstr>
      <vt:lpstr>Metabolome response to ocean acidification</vt:lpstr>
      <vt:lpstr>How do young crabs tolerate ocean acidification conditions?</vt:lpstr>
      <vt:lpstr>PowerPoint Presentation</vt:lpstr>
      <vt:lpstr>PowerPoint Presentation</vt:lpstr>
      <vt:lpstr>Pteropod metabolomic response to ocean acidification conditions</vt:lpstr>
      <vt:lpstr>Multi-statistical approach reveals molecular tolerance markers</vt:lpstr>
      <vt:lpstr>Proteome response to warming</vt:lpstr>
      <vt:lpstr>Oyster response to warm temperature</vt:lpstr>
      <vt:lpstr>PowerPoint Presentation</vt:lpstr>
      <vt:lpstr>Multivariate statistical analyses reveal protein markers of improved performance</vt:lpstr>
      <vt:lpstr>Protein markers of improved performance</vt:lpstr>
      <vt:lpstr>Methylome response to environmental change</vt:lpstr>
      <vt:lpstr>PowerPoint Presentation</vt:lpstr>
      <vt:lpstr>Pacific geoduck response to pH</vt:lpstr>
      <vt:lpstr>PowerPoint Presentation</vt:lpstr>
      <vt:lpstr>PowerPoint Presentation</vt:lpstr>
      <vt:lpstr>PowerPoint Presentation</vt:lpstr>
      <vt:lpstr>Geoduck genome methylation is primarily in genes</vt:lpstr>
      <vt:lpstr>Multistatistical approaches identify differentially methylated regions and genes</vt:lpstr>
      <vt:lpstr>pH resilience and compensatory growth linked to signaling pathways and cytoskeletal processes </vt:lpstr>
      <vt:lpstr>DNA methylation underlies environmental tolerance in corals </vt:lpstr>
      <vt:lpstr>Temperature and salinity effect on salmon infested with sea lice</vt:lpstr>
      <vt:lpstr>DNA methylation varies with conditions</vt:lpstr>
      <vt:lpstr>Outline</vt:lpstr>
      <vt:lpstr>Diversity in animal response to environmental change</vt:lpstr>
      <vt:lpstr>Outline</vt:lpstr>
      <vt:lpstr>PowerPoint Presentation</vt:lpstr>
      <vt:lpstr>PowerPoint Presentation</vt:lpstr>
      <vt:lpstr>Marine omics for future biomonitoring </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153</cp:revision>
  <dcterms:created xsi:type="dcterms:W3CDTF">2020-12-17T16:33:32Z</dcterms:created>
  <dcterms:modified xsi:type="dcterms:W3CDTF">2021-05-19T20:22:08Z</dcterms:modified>
</cp:coreProperties>
</file>